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image/gif" Extension="gif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41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5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42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34.xml"/>
  <Override ContentType="application/vnd.openxmlformats-officedocument.presentationml.notesSlide+xml" PartName="/ppt/notesSlides/notesSlide51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43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39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44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37.xml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45.xml"/>
  <Override ContentType="application/vnd.openxmlformats-officedocument.presentationml.notesSlide+xml" PartName="/ppt/notesSlides/notesSlide46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47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38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48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5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35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6.xml"/>
  <Override ContentType="application/vnd.openxmlformats-officedocument.presentationml.notesSlide+xml" PartName="/ppt/notesSlides/notesSlide49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53.xml"/>
  <Override ContentType="application/vnd.openxmlformats-officedocument.presentationml.notesSlide+xml" PartName="/ppt/notesSlides/notesSlide40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43.xml"/>
  <Override ContentType="application/vnd.openxmlformats-officedocument.presentationml.slide+xml" PartName="/ppt/slides/slide35.xml"/>
  <Override ContentType="application/vnd.openxmlformats-officedocument.presentationml.slide+xml" PartName="/ppt/slides/slide5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5.xml"/>
  <Override ContentType="application/vnd.openxmlformats-officedocument.presentationml.slide+xml" PartName="/ppt/slides/slide17.xml"/>
  <Override ContentType="application/vnd.openxmlformats-officedocument.presentationml.slide+xml" PartName="/ppt/slides/slide42.xml"/>
  <Override ContentType="application/vnd.openxmlformats-officedocument.presentationml.slide+xml" PartName="/ppt/slides/slide25.xml"/>
  <Override ContentType="application/vnd.openxmlformats-officedocument.presentationml.slide+xml" PartName="/ppt/slides/slide50.xml"/>
  <Override ContentType="application/vnd.openxmlformats-officedocument.presentationml.slide+xml" PartName="/ppt/slides/slide34.xml"/>
  <Override ContentType="application/vnd.openxmlformats-officedocument.presentationml.slide+xml" PartName="/ppt/slides/slide33.xml"/>
  <Override ContentType="application/vnd.openxmlformats-officedocument.presentationml.slide+xml" PartName="/ppt/slides/slide51.xml"/>
  <Override ContentType="application/vnd.openxmlformats-officedocument.presentationml.slide+xml" PartName="/ppt/slides/slide16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7.xml"/>
  <Override ContentType="application/vnd.openxmlformats-officedocument.presentationml.slide+xml" PartName="/ppt/slides/slide41.xml"/>
  <Override ContentType="application/vnd.openxmlformats-officedocument.presentationml.slide+xml" PartName="/ppt/slides/slide7.xml"/>
  <Override ContentType="application/vnd.openxmlformats-officedocument.presentationml.slide+xml" PartName="/ppt/slides/slide36.xml"/>
  <Override ContentType="application/vnd.openxmlformats-officedocument.presentationml.slide+xml" PartName="/ppt/slides/slide23.xml"/>
  <Override ContentType="application/vnd.openxmlformats-officedocument.presentationml.slide+xml" PartName="/ppt/slides/slide49.xml"/>
  <Override ContentType="application/vnd.openxmlformats-officedocument.presentationml.slide+xml" PartName="/ppt/slides/slide10.xml"/>
  <Override ContentType="application/vnd.openxmlformats-officedocument.presentationml.slide+xml" PartName="/ppt/slides/slide6.xml"/>
  <Override ContentType="application/vnd.openxmlformats-officedocument.presentationml.slide+xml" PartName="/ppt/slides/slide53.xml"/>
  <Override ContentType="application/vnd.openxmlformats-officedocument.presentationml.slide+xml" PartName="/ppt/slides/slide40.xml"/>
  <Override ContentType="application/vnd.openxmlformats-officedocument.presentationml.slide+xml" PartName="/ppt/slides/slide4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39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12.xml"/>
  <Override ContentType="application/vnd.openxmlformats-officedocument.presentationml.slide+xml" PartName="/ppt/slides/slide47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8.xml"/>
  <Override ContentType="application/vnd.openxmlformats-officedocument.presentationml.slide+xml" PartName="/ppt/slides/slide4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45.xml"/>
  <Override ContentType="application/vnd.openxmlformats-officedocument.presentationml.slide+xml" PartName="/ppt/slides/slide28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7.xml"/>
  <Override ContentType="application/vnd.openxmlformats-officedocument.presentationml.slide+xml" PartName="/ppt/slides/slide2.xml"/>
  <Override ContentType="application/vnd.openxmlformats-officedocument.presentationml.slide+xml" PartName="/ppt/slides/slide44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  <p:sldId id="289" r:id="rId39"/>
    <p:sldId id="290" r:id="rId40"/>
    <p:sldId id="291" r:id="rId41"/>
    <p:sldId id="292" r:id="rId42"/>
    <p:sldId id="293" r:id="rId43"/>
    <p:sldId id="294" r:id="rId44"/>
    <p:sldId id="295" r:id="rId45"/>
    <p:sldId id="296" r:id="rId46"/>
    <p:sldId id="297" r:id="rId47"/>
    <p:sldId id="298" r:id="rId48"/>
    <p:sldId id="299" r:id="rId49"/>
    <p:sldId id="300" r:id="rId50"/>
    <p:sldId id="301" r:id="rId51"/>
    <p:sldId id="302" r:id="rId52"/>
    <p:sldId id="303" r:id="rId53"/>
    <p:sldId id="304" r:id="rId54"/>
    <p:sldId id="305" r:id="rId55"/>
    <p:sldId id="306" r:id="rId56"/>
    <p:sldId id="307" r:id="rId57"/>
    <p:sldId id="308" r:id="rId58"/>
  </p:sldIdLst>
  <p:sldSz cy="5143500" cx="9144000"/>
  <p:notesSz cx="6858000" cy="9144000"/>
  <p:embeddedFontLst>
    <p:embeddedFont>
      <p:font typeface="Helvetica Neue"/>
      <p:regular r:id="rId59"/>
      <p:bold r:id="rId60"/>
      <p:italic r:id="rId61"/>
      <p:boldItalic r:id="rId62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40" Type="http://schemas.openxmlformats.org/officeDocument/2006/relationships/slide" Target="slides/slide35.xml"/><Relationship Id="rId42" Type="http://schemas.openxmlformats.org/officeDocument/2006/relationships/slide" Target="slides/slide37.xml"/><Relationship Id="rId41" Type="http://schemas.openxmlformats.org/officeDocument/2006/relationships/slide" Target="slides/slide36.xml"/><Relationship Id="rId44" Type="http://schemas.openxmlformats.org/officeDocument/2006/relationships/slide" Target="slides/slide39.xml"/><Relationship Id="rId43" Type="http://schemas.openxmlformats.org/officeDocument/2006/relationships/slide" Target="slides/slide38.xml"/><Relationship Id="rId46" Type="http://schemas.openxmlformats.org/officeDocument/2006/relationships/slide" Target="slides/slide41.xml"/><Relationship Id="rId45" Type="http://schemas.openxmlformats.org/officeDocument/2006/relationships/slide" Target="slides/slide40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48" Type="http://schemas.openxmlformats.org/officeDocument/2006/relationships/slide" Target="slides/slide43.xml"/><Relationship Id="rId47" Type="http://schemas.openxmlformats.org/officeDocument/2006/relationships/slide" Target="slides/slide42.xml"/><Relationship Id="rId49" Type="http://schemas.openxmlformats.org/officeDocument/2006/relationships/slide" Target="slides/slide44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33" Type="http://schemas.openxmlformats.org/officeDocument/2006/relationships/slide" Target="slides/slide28.xml"/><Relationship Id="rId32" Type="http://schemas.openxmlformats.org/officeDocument/2006/relationships/slide" Target="slides/slide27.xml"/><Relationship Id="rId35" Type="http://schemas.openxmlformats.org/officeDocument/2006/relationships/slide" Target="slides/slide30.xml"/><Relationship Id="rId34" Type="http://schemas.openxmlformats.org/officeDocument/2006/relationships/slide" Target="slides/slide29.xml"/><Relationship Id="rId37" Type="http://schemas.openxmlformats.org/officeDocument/2006/relationships/slide" Target="slides/slide32.xml"/><Relationship Id="rId36" Type="http://schemas.openxmlformats.org/officeDocument/2006/relationships/slide" Target="slides/slide31.xml"/><Relationship Id="rId39" Type="http://schemas.openxmlformats.org/officeDocument/2006/relationships/slide" Target="slides/slide34.xml"/><Relationship Id="rId38" Type="http://schemas.openxmlformats.org/officeDocument/2006/relationships/slide" Target="slides/slide33.xml"/><Relationship Id="rId62" Type="http://schemas.openxmlformats.org/officeDocument/2006/relationships/font" Target="fonts/HelveticaNeue-boldItalic.fntdata"/><Relationship Id="rId61" Type="http://schemas.openxmlformats.org/officeDocument/2006/relationships/font" Target="fonts/HelveticaNeue-italic.fntdata"/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60" Type="http://schemas.openxmlformats.org/officeDocument/2006/relationships/font" Target="fonts/HelveticaNeue-bold.fntdata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29" Type="http://schemas.openxmlformats.org/officeDocument/2006/relationships/slide" Target="slides/slide24.xml"/><Relationship Id="rId51" Type="http://schemas.openxmlformats.org/officeDocument/2006/relationships/slide" Target="slides/slide46.xml"/><Relationship Id="rId50" Type="http://schemas.openxmlformats.org/officeDocument/2006/relationships/slide" Target="slides/slide45.xml"/><Relationship Id="rId53" Type="http://schemas.openxmlformats.org/officeDocument/2006/relationships/slide" Target="slides/slide48.xml"/><Relationship Id="rId52" Type="http://schemas.openxmlformats.org/officeDocument/2006/relationships/slide" Target="slides/slide47.xml"/><Relationship Id="rId11" Type="http://schemas.openxmlformats.org/officeDocument/2006/relationships/slide" Target="slides/slide6.xml"/><Relationship Id="rId55" Type="http://schemas.openxmlformats.org/officeDocument/2006/relationships/slide" Target="slides/slide50.xml"/><Relationship Id="rId10" Type="http://schemas.openxmlformats.org/officeDocument/2006/relationships/slide" Target="slides/slide5.xml"/><Relationship Id="rId54" Type="http://schemas.openxmlformats.org/officeDocument/2006/relationships/slide" Target="slides/slide49.xml"/><Relationship Id="rId13" Type="http://schemas.openxmlformats.org/officeDocument/2006/relationships/slide" Target="slides/slide8.xml"/><Relationship Id="rId57" Type="http://schemas.openxmlformats.org/officeDocument/2006/relationships/slide" Target="slides/slide52.xml"/><Relationship Id="rId12" Type="http://schemas.openxmlformats.org/officeDocument/2006/relationships/slide" Target="slides/slide7.xml"/><Relationship Id="rId56" Type="http://schemas.openxmlformats.org/officeDocument/2006/relationships/slide" Target="slides/slide51.xml"/><Relationship Id="rId15" Type="http://schemas.openxmlformats.org/officeDocument/2006/relationships/slide" Target="slides/slide10.xml"/><Relationship Id="rId59" Type="http://schemas.openxmlformats.org/officeDocument/2006/relationships/font" Target="fonts/HelveticaNeue-regular.fntdata"/><Relationship Id="rId14" Type="http://schemas.openxmlformats.org/officeDocument/2006/relationships/slide" Target="slides/slide9.xml"/><Relationship Id="rId58" Type="http://schemas.openxmlformats.org/officeDocument/2006/relationships/slide" Target="slides/slide53.xml"/><Relationship Id="rId17" Type="http://schemas.openxmlformats.org/officeDocument/2006/relationships/slide" Target="slides/slide12.xml"/><Relationship Id="rId16" Type="http://schemas.openxmlformats.org/officeDocument/2006/relationships/slide" Target="slides/slide11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g98168d95f0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g98168d95f0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a4df40765e_0_2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a4df40765e_0_2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5" name="Google Shape;145;g97ab824390_0_12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6" name="Google Shape;146;g97ab824390_0_12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97ab824390_0_15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97ab824390_0_1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6" name="Shape 1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7" name="Google Shape;157;g97ab824390_0_13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8" name="Google Shape;158;g97ab824390_0_13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8" name="Shape 1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9" name="Google Shape;169;g97ab824390_0_13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0" name="Google Shape;170;g97ab824390_0_13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4" name="Shape 1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5" name="Google Shape;175;g97ab824390_0_16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76" name="Google Shape;176;g97ab824390_0_16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0" name="Shape 1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1" name="Google Shape;181;g97ab824390_0_16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2" name="Google Shape;182;g97ab824390_0_16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7" name="Shape 1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8" name="Google Shape;188;g97ab824390_0_1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89" name="Google Shape;189;g97ab824390_0_1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7" name="Shape 1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8" name="Google Shape;198;g97ab824390_0_18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99" name="Google Shape;199;g97ab824390_0_18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g97ab824390_0_19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12" name="Google Shape;212;g97ab824390_0_19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6" name="Shape 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Google Shape;57;ga4df40765e_0_43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" name="Google Shape;58;ga4df40765e_0_43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2" name="Shape 2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3" name="Google Shape;223;g97ab824390_0_22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24" name="Google Shape;224;g97ab824390_0_22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6" name="Shape 2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7" name="Google Shape;237;g97ab824390_0_2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38" name="Google Shape;238;g97ab824390_0_2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0" name="Shape 2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1" name="Google Shape;251;g97ab824390_0_27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52" name="Google Shape;252;g97ab824390_0_27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6" name="Shape 2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7" name="Google Shape;267;g97ab824390_0_30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68" name="Google Shape;268;g97ab824390_0_30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6" name="Shape 2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7" name="Google Shape;287;g97ab824390_0_9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8" name="Google Shape;288;g97ab824390_0_9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8" name="Shape 3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9" name="Google Shape;319;g97ab824390_0_3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0" name="Google Shape;320;g97ab824390_0_3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6" name="Shape 3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7" name="Google Shape;327;g97ab824390_0_34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28" name="Google Shape;328;g97ab824390_0_34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7" name="Shape 33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8" name="Google Shape;338;g97ab824390_0_35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39" name="Google Shape;339;g97ab824390_0_35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g97ab824390_0_37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57" name="Google Shape;357;g97ab824390_0_37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66" name="Shape 3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7" name="Google Shape;367;g97ab824390_0_39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68" name="Google Shape;368;g97ab824390_0_39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ga4df40765e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4" name="Google Shape;64;ga4df40765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9" name="Shape 3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0" name="Google Shape;380;g97ab824390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1" name="Google Shape;381;g97ab824390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6" name="Shape 4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7" name="Google Shape;407;g97ab824390_0_43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8" name="Google Shape;408;g97ab824390_0_43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1" name="Shape 4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2" name="Google Shape;422;g97ab824390_0_57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3" name="Google Shape;423;g97ab824390_0_57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7" name="Shape 4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8" name="Google Shape;428;g97ab824390_0_44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9" name="Google Shape;429;g97ab824390_0_44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66" name="Shape 46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7" name="Google Shape;467;g97ab824390_0_58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68" name="Google Shape;468;g97ab824390_0_58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93" name="Shape 49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4" name="Google Shape;494;ga4df40765e_0_36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95" name="Google Shape;495;ga4df40765e_0_36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21" name="Shape 5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2" name="Google Shape;522;ga4df40765e_0_40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3" name="Google Shape;523;ga4df40765e_0_40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46" name="Shape 5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7" name="Google Shape;547;g97ab824390_0_61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48" name="Google Shape;548;g97ab824390_0_61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74" name="Shape 5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5" name="Google Shape;575;g97ab824390_0_6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76" name="Google Shape;576;g97ab824390_0_6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4" name="Shape 5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5" name="Google Shape;585;ga4df40765e_0_22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86" name="Google Shape;586;ga4df40765e_0_2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7" name="Shape 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Google Shape;68;ga4df40765e_0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" name="Google Shape;69;ga4df40765e_0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89" name="Shape 5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0" name="Google Shape;590;g97ab824390_0_66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91" name="Google Shape;591;g97ab824390_0_66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98" name="Shape 5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9" name="Google Shape;599;g97ab824390_0_6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00" name="Google Shape;600;g97ab824390_0_6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27" name="Shape 6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8" name="Google Shape;628;g97ab824390_0_7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29" name="Google Shape;629;g97ab824390_0_7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62" name="Shape 6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3" name="Google Shape;663;g97ab824390_0_65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64" name="Google Shape;664;g97ab824390_0_65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86" name="Shape 6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7" name="Google Shape;687;ga4df40765e_0_30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88" name="Google Shape;688;ga4df40765e_0_30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97" name="Shape 6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8" name="Google Shape;698;ga4df40765e_0_12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99" name="Google Shape;699;ga4df40765e_0_12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2" name="Shape 7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3" name="Google Shape;703;ga4df40765e_0_12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04" name="Google Shape;704;ga4df40765e_0_12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08" name="Shape 7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9" name="Google Shape;709;ga4df40765e_0_13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0" name="Google Shape;710;ga4df40765e_0_1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14" name="Shape 7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5" name="Google Shape;715;ga4df40765e_0_13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16" name="Google Shape;716;ga4df40765e_0_13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1" name="Shape 7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2" name="Google Shape;722;ga4df40765e_0_14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23" name="Google Shape;723;ga4df40765e_0_1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a4df40765e_0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a4df40765e_0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28" name="Shape 7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9" name="Google Shape;729;ga4df40765e_0_15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0" name="Google Shape;730;ga4df40765e_0_15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36" name="Shape 73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7" name="Google Shape;737;ga4df40765e_0_16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38" name="Google Shape;738;ga4df40765e_0_16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46" name="Shape 7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47" name="Google Shape;747;ga4df40765e_0_1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48" name="Google Shape;748;ga4df40765e_0_1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52" name="Shape 7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3" name="Google Shape;753;ga4df40765e_0_17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54" name="Google Shape;754;ga4df40765e_0_17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a4df40765e_0_7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a4df40765e_0_7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6" name="Shape 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7" name="Google Shape;97;ga4df40765e_0_92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8" name="Google Shape;98;ga4df40765e_0_9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a4df40765e_0_10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a4df40765e_0_10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a4df40765e_0_25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8" name="Google Shape;118;ga4df40765e_0_25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160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160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160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1600"/>
              </a:spcBef>
              <a:spcAft>
                <a:spcPts val="160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160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160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160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1600"/>
              </a:spcBef>
              <a:spcAft>
                <a:spcPts val="160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160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1600"/>
              </a:spcBef>
              <a:spcAft>
                <a:spcPts val="160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ru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1.xml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11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3.png"/><Relationship Id="rId4" Type="http://schemas.openxmlformats.org/officeDocument/2006/relationships/image" Target="../media/image4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2.gif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0.png"/><Relationship Id="rId4" Type="http://schemas.openxmlformats.org/officeDocument/2006/relationships/image" Target="../media/image7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10.png"/><Relationship Id="rId4" Type="http://schemas.openxmlformats.org/officeDocument/2006/relationships/image" Target="../media/image7.png"/><Relationship Id="rId5" Type="http://schemas.openxmlformats.org/officeDocument/2006/relationships/image" Target="../media/image12.png"/><Relationship Id="rId6" Type="http://schemas.openxmlformats.org/officeDocument/2006/relationships/image" Target="../media/image13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4.png"/><Relationship Id="rId4" Type="http://schemas.openxmlformats.org/officeDocument/2006/relationships/image" Target="../media/image18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21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4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4.png"/><Relationship Id="rId4" Type="http://schemas.openxmlformats.org/officeDocument/2006/relationships/image" Target="../media/image18.png"/><Relationship Id="rId5" Type="http://schemas.openxmlformats.org/officeDocument/2006/relationships/image" Target="../media/image15.png"/><Relationship Id="rId6" Type="http://schemas.openxmlformats.org/officeDocument/2006/relationships/image" Target="../media/image17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4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4.png"/><Relationship Id="rId4" Type="http://schemas.openxmlformats.org/officeDocument/2006/relationships/image" Target="../media/image19.png"/><Relationship Id="rId5" Type="http://schemas.openxmlformats.org/officeDocument/2006/relationships/image" Target="../media/image22.png"/><Relationship Id="rId6" Type="http://schemas.openxmlformats.org/officeDocument/2006/relationships/image" Target="../media/image20.png"/><Relationship Id="rId7" Type="http://schemas.openxmlformats.org/officeDocument/2006/relationships/image" Target="../media/image23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32.gif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Relationship Id="rId3" Type="http://schemas.openxmlformats.org/officeDocument/2006/relationships/image" Target="../media/image41.png"/><Relationship Id="rId4" Type="http://schemas.openxmlformats.org/officeDocument/2006/relationships/image" Target="../media/image38.png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10.png"/><Relationship Id="rId4" Type="http://schemas.openxmlformats.org/officeDocument/2006/relationships/image" Target="../media/image25.png"/><Relationship Id="rId5" Type="http://schemas.openxmlformats.org/officeDocument/2006/relationships/image" Target="../media/image33.png"/><Relationship Id="rId6" Type="http://schemas.openxmlformats.org/officeDocument/2006/relationships/image" Target="../media/image24.png"/><Relationship Id="rId7" Type="http://schemas.openxmlformats.org/officeDocument/2006/relationships/image" Target="../media/image30.pn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5" Type="http://schemas.openxmlformats.org/officeDocument/2006/relationships/image" Target="../media/image28.png"/><Relationship Id="rId6" Type="http://schemas.openxmlformats.org/officeDocument/2006/relationships/image" Target="../media/image26.png"/><Relationship Id="rId7" Type="http://schemas.openxmlformats.org/officeDocument/2006/relationships/image" Target="../media/image29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3.xml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28.png"/><Relationship Id="rId4" Type="http://schemas.openxmlformats.org/officeDocument/2006/relationships/image" Target="../media/image29.png"/><Relationship Id="rId5" Type="http://schemas.openxmlformats.org/officeDocument/2006/relationships/image" Target="../media/image31.jpg"/><Relationship Id="rId6" Type="http://schemas.openxmlformats.org/officeDocument/2006/relationships/image" Target="../media/image10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36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40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3.xml"/><Relationship Id="rId3" Type="http://schemas.openxmlformats.org/officeDocument/2006/relationships/image" Target="../media/image40.png"/><Relationship Id="rId4" Type="http://schemas.openxmlformats.org/officeDocument/2006/relationships/image" Target="../media/image35.png"/><Relationship Id="rId5" Type="http://schemas.openxmlformats.org/officeDocument/2006/relationships/image" Target="../media/image37.png"/></Relationships>
</file>

<file path=ppt/slides/_rels/slide3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4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/Relationships>
</file>

<file path=ppt/slides/_rels/slide3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5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6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/Relationships>
</file>

<file path=ppt/slides/_rels/slide3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7.xml"/><Relationship Id="rId3" Type="http://schemas.openxmlformats.org/officeDocument/2006/relationships/image" Target="../media/image39.png"/><Relationship Id="rId4" Type="http://schemas.openxmlformats.org/officeDocument/2006/relationships/image" Target="../media/image40.png"/><Relationship Id="rId5" Type="http://schemas.openxmlformats.org/officeDocument/2006/relationships/image" Target="../media/image42.png"/><Relationship Id="rId6" Type="http://schemas.openxmlformats.org/officeDocument/2006/relationships/image" Target="../media/image45.png"/><Relationship Id="rId7" Type="http://schemas.openxmlformats.org/officeDocument/2006/relationships/image" Target="../media/image43.png"/></Relationships>
</file>

<file path=ppt/slides/_rels/slide3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8.xml"/><Relationship Id="rId3" Type="http://schemas.openxmlformats.org/officeDocument/2006/relationships/image" Target="../media/image44.gif"/></Relationships>
</file>

<file path=ppt/slides/_rels/slide3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39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8.jpg"/><Relationship Id="rId4" Type="http://schemas.openxmlformats.org/officeDocument/2006/relationships/image" Target="../media/image9.png"/></Relationships>
</file>

<file path=ppt/slides/_rels/slide4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0.xml"/><Relationship Id="rId3" Type="http://schemas.openxmlformats.org/officeDocument/2006/relationships/image" Target="../media/image51.jpg"/></Relationships>
</file>

<file path=ppt/slides/_rels/slide4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1.xml"/><Relationship Id="rId3" Type="http://schemas.openxmlformats.org/officeDocument/2006/relationships/image" Target="../media/image27.png"/><Relationship Id="rId4" Type="http://schemas.openxmlformats.org/officeDocument/2006/relationships/image" Target="../media/image34.png"/><Relationship Id="rId10" Type="http://schemas.openxmlformats.org/officeDocument/2006/relationships/image" Target="../media/image48.png"/><Relationship Id="rId9" Type="http://schemas.openxmlformats.org/officeDocument/2006/relationships/image" Target="../media/image47.png"/><Relationship Id="rId5" Type="http://schemas.openxmlformats.org/officeDocument/2006/relationships/image" Target="../media/image28.png"/><Relationship Id="rId6" Type="http://schemas.openxmlformats.org/officeDocument/2006/relationships/image" Target="../media/image50.png"/><Relationship Id="rId7" Type="http://schemas.openxmlformats.org/officeDocument/2006/relationships/image" Target="../media/image46.png"/><Relationship Id="rId8" Type="http://schemas.openxmlformats.org/officeDocument/2006/relationships/image" Target="../media/image49.png"/></Relationships>
</file>

<file path=ppt/slides/_rels/slide4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2.xml"/><Relationship Id="rId3" Type="http://schemas.openxmlformats.org/officeDocument/2006/relationships/image" Target="../media/image28.png"/><Relationship Id="rId4" Type="http://schemas.openxmlformats.org/officeDocument/2006/relationships/image" Target="../media/image55.png"/></Relationships>
</file>

<file path=ppt/slides/_rels/slide4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3.xml"/><Relationship Id="rId3" Type="http://schemas.openxmlformats.org/officeDocument/2006/relationships/image" Target="../media/image51.jpg"/><Relationship Id="rId4" Type="http://schemas.openxmlformats.org/officeDocument/2006/relationships/image" Target="../media/image40.png"/><Relationship Id="rId5" Type="http://schemas.openxmlformats.org/officeDocument/2006/relationships/image" Target="../media/image27.png"/></Relationships>
</file>

<file path=ppt/slides/_rels/slide4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4.xml"/><Relationship Id="rId3" Type="http://schemas.openxmlformats.org/officeDocument/2006/relationships/image" Target="../media/image6.jpg"/></Relationships>
</file>

<file path=ppt/slides/_rels/slide4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5.xml"/></Relationships>
</file>

<file path=ppt/slides/_rels/slide4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6.xml"/><Relationship Id="rId3" Type="http://schemas.openxmlformats.org/officeDocument/2006/relationships/image" Target="../media/image58.png"/></Relationships>
</file>

<file path=ppt/slides/_rels/slide4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7.xml"/><Relationship Id="rId3" Type="http://schemas.openxmlformats.org/officeDocument/2006/relationships/image" Target="../media/image52.png"/></Relationships>
</file>

<file path=ppt/slides/_rels/slide4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8.xml"/><Relationship Id="rId3" Type="http://schemas.openxmlformats.org/officeDocument/2006/relationships/image" Target="../media/image61.png"/></Relationships>
</file>

<file path=ppt/slides/_rels/slide4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49.xml"/><Relationship Id="rId3" Type="http://schemas.openxmlformats.org/officeDocument/2006/relationships/image" Target="../media/image59.gif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.png"/></Relationships>
</file>

<file path=ppt/slides/_rels/slide5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0.xml"/><Relationship Id="rId3" Type="http://schemas.openxmlformats.org/officeDocument/2006/relationships/image" Target="../media/image53.png"/><Relationship Id="rId4" Type="http://schemas.openxmlformats.org/officeDocument/2006/relationships/image" Target="../media/image56.gif"/></Relationships>
</file>

<file path=ppt/slides/_rels/slide5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1.xml"/><Relationship Id="rId3" Type="http://schemas.openxmlformats.org/officeDocument/2006/relationships/image" Target="../media/image60.jpg"/><Relationship Id="rId4" Type="http://schemas.openxmlformats.org/officeDocument/2006/relationships/image" Target="../media/image57.jpg"/></Relationships>
</file>

<file path=ppt/slides/_rels/slide5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2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4.jpg"/></Relationships>
</file>

<file path=ppt/slides/_rels/slide5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53.xml"/><Relationship Id="rId3" Type="http://schemas.openxmlformats.org/officeDocument/2006/relationships/hyperlink" Target="http://www.youtube.com/watch?v=PCBTZh41Ris" TargetMode="External"/><Relationship Id="rId4" Type="http://schemas.openxmlformats.org/officeDocument/2006/relationships/image" Target="../media/image54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5.png"/><Relationship Id="rId4" Type="http://schemas.openxmlformats.org/officeDocument/2006/relationships/image" Target="../media/image16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6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Google Shape;54;p13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Convolutional Neural Networks</a:t>
            </a:r>
            <a:endParaRPr/>
          </a:p>
        </p:txBody>
      </p:sp>
      <p:sp>
        <p:nvSpPr>
          <p:cNvPr id="55" name="Google Shape;55;p13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Tatiana Gaintseva</a:t>
            </a:r>
            <a:endParaRPr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p22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32" name="Google Shape;132;p2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33" name="Google Shape;133;p22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34" name="Google Shape;134;p22"/>
          <p:cNvCxnSpPr/>
          <p:nvPr/>
        </p:nvCxnSpPr>
        <p:spPr>
          <a:xfrm flipH="1">
            <a:off x="3241250" y="2237525"/>
            <a:ext cx="210300" cy="536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5" name="Google Shape;135;p22"/>
          <p:cNvSpPr txBox="1"/>
          <p:nvPr/>
        </p:nvSpPr>
        <p:spPr>
          <a:xfrm>
            <a:off x="3136025" y="18799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8 слоев</a:t>
            </a:r>
            <a:endParaRPr/>
          </a:p>
        </p:txBody>
      </p:sp>
      <p:cxnSp>
        <p:nvCxnSpPr>
          <p:cNvPr id="136" name="Google Shape;136;p22"/>
          <p:cNvCxnSpPr>
            <a:stCxn id="135" idx="2"/>
          </p:cNvCxnSpPr>
          <p:nvPr/>
        </p:nvCxnSpPr>
        <p:spPr>
          <a:xfrm flipH="1">
            <a:off x="3651425" y="2237525"/>
            <a:ext cx="10500" cy="9045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7" name="Google Shape;137;p22"/>
          <p:cNvSpPr txBox="1"/>
          <p:nvPr/>
        </p:nvSpPr>
        <p:spPr>
          <a:xfrm>
            <a:off x="3977475" y="2237525"/>
            <a:ext cx="10518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19 слоев</a:t>
            </a:r>
            <a:endParaRPr/>
          </a:p>
        </p:txBody>
      </p:sp>
      <p:cxnSp>
        <p:nvCxnSpPr>
          <p:cNvPr id="138" name="Google Shape;138;p22"/>
          <p:cNvCxnSpPr/>
          <p:nvPr/>
        </p:nvCxnSpPr>
        <p:spPr>
          <a:xfrm flipH="1">
            <a:off x="4116900" y="2700350"/>
            <a:ext cx="136800" cy="8730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39" name="Google Shape;139;p22"/>
          <p:cNvSpPr txBox="1"/>
          <p:nvPr/>
        </p:nvSpPr>
        <p:spPr>
          <a:xfrm>
            <a:off x="4572000" y="2668800"/>
            <a:ext cx="9150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22 слоя</a:t>
            </a:r>
            <a:endParaRPr/>
          </a:p>
        </p:txBody>
      </p:sp>
      <p:cxnSp>
        <p:nvCxnSpPr>
          <p:cNvPr id="140" name="Google Shape;140;p22"/>
          <p:cNvCxnSpPr/>
          <p:nvPr/>
        </p:nvCxnSpPr>
        <p:spPr>
          <a:xfrm flipH="1">
            <a:off x="4600775" y="3057975"/>
            <a:ext cx="157800" cy="5682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1" name="Google Shape;141;p22"/>
          <p:cNvSpPr txBox="1"/>
          <p:nvPr/>
        </p:nvSpPr>
        <p:spPr>
          <a:xfrm>
            <a:off x="5410750" y="3142025"/>
            <a:ext cx="997500" cy="357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152 слоя</a:t>
            </a:r>
            <a:endParaRPr/>
          </a:p>
        </p:txBody>
      </p:sp>
      <p:cxnSp>
        <p:nvCxnSpPr>
          <p:cNvPr id="142" name="Google Shape;142;p22"/>
          <p:cNvCxnSpPr/>
          <p:nvPr/>
        </p:nvCxnSpPr>
        <p:spPr>
          <a:xfrm flipH="1">
            <a:off x="5631100" y="3499625"/>
            <a:ext cx="278400" cy="43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43" name="Google Shape;143;p22"/>
          <p:cNvSpPr txBox="1"/>
          <p:nvPr/>
        </p:nvSpPr>
        <p:spPr>
          <a:xfrm>
            <a:off x="5029275" y="1238275"/>
            <a:ext cx="2816700" cy="873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обучения таких сетей нужны мощные процессоры! (GPU)</a:t>
            </a:r>
            <a:endParaRPr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7" name="Shape 14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8" name="Google Shape;148;p2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Сверточные нейронные сети</a:t>
            </a:r>
            <a:endParaRPr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575" y="1204150"/>
            <a:ext cx="3313050" cy="3313050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4"/>
          <p:cNvSpPr txBox="1"/>
          <p:nvPr/>
        </p:nvSpPr>
        <p:spPr>
          <a:xfrm>
            <a:off x="4124725" y="1426250"/>
            <a:ext cx="3458400" cy="134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Задача классификации на 10 классов черно-белых изображений размера 32*32</a:t>
            </a:r>
            <a:endParaRPr/>
          </a:p>
        </p:txBody>
      </p:sp>
      <p:sp>
        <p:nvSpPr>
          <p:cNvPr id="155" name="Google Shape;155;p24"/>
          <p:cNvSpPr txBox="1"/>
          <p:nvPr/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Датасет MNIST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0" name="Google Shape;160;p2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11127" y="1916975"/>
            <a:ext cx="2156025" cy="2094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161" name="Google Shape;161;p2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72200" y="1916975"/>
            <a:ext cx="1936325" cy="1930900"/>
          </a:xfrm>
          <a:prstGeom prst="rect">
            <a:avLst/>
          </a:prstGeom>
          <a:noFill/>
          <a:ln>
            <a:noFill/>
          </a:ln>
        </p:spPr>
      </p:pic>
      <p:sp>
        <p:nvSpPr>
          <p:cNvPr id="162" name="Google Shape;162;p25"/>
          <p:cNvSpPr txBox="1"/>
          <p:nvPr/>
        </p:nvSpPr>
        <p:spPr>
          <a:xfrm>
            <a:off x="443275" y="8299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Черно-белая картинка представляется матрицей чисел из отрезка [0, 255] размера 32*32 </a:t>
            </a:r>
            <a:endParaRPr/>
          </a:p>
        </p:txBody>
      </p:sp>
      <p:sp>
        <p:nvSpPr>
          <p:cNvPr id="163" name="Google Shape;163;p25"/>
          <p:cNvSpPr txBox="1"/>
          <p:nvPr/>
        </p:nvSpPr>
        <p:spPr>
          <a:xfrm>
            <a:off x="3893325" y="2436025"/>
            <a:ext cx="849600" cy="820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6000"/>
              <a:t>=</a:t>
            </a:r>
            <a:endParaRPr sz="6000"/>
          </a:p>
        </p:txBody>
      </p:sp>
      <p:sp>
        <p:nvSpPr>
          <p:cNvPr id="164" name="Google Shape;164;p25"/>
          <p:cNvSpPr/>
          <p:nvPr/>
        </p:nvSpPr>
        <p:spPr>
          <a:xfrm>
            <a:off x="7337800" y="1862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5" name="Google Shape;165;p25"/>
          <p:cNvSpPr/>
          <p:nvPr/>
        </p:nvSpPr>
        <p:spPr>
          <a:xfrm rot="5400000">
            <a:off x="5971588" y="3061725"/>
            <a:ext cx="168300" cy="19671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6" name="Google Shape;166;p25"/>
          <p:cNvSpPr txBox="1"/>
          <p:nvPr/>
        </p:nvSpPr>
        <p:spPr>
          <a:xfrm>
            <a:off x="7643075" y="26779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167" name="Google Shape;167;p25"/>
          <p:cNvSpPr txBox="1"/>
          <p:nvPr/>
        </p:nvSpPr>
        <p:spPr>
          <a:xfrm>
            <a:off x="5846200" y="41294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1" name="Shape 1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2" name="Google Shape;172;p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800" y="1238975"/>
            <a:ext cx="5880724" cy="3311225"/>
          </a:xfrm>
          <a:prstGeom prst="rect">
            <a:avLst/>
          </a:prstGeom>
          <a:noFill/>
          <a:ln>
            <a:noFill/>
          </a:ln>
        </p:spPr>
      </p:pic>
      <p:sp>
        <p:nvSpPr>
          <p:cNvPr id="173" name="Google Shape;173;p26"/>
          <p:cNvSpPr txBox="1"/>
          <p:nvPr/>
        </p:nvSpPr>
        <p:spPr>
          <a:xfrm>
            <a:off x="527450" y="616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Растягивание картинки в вектор и подача на вход сети</a:t>
            </a:r>
            <a:endParaRPr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7" name="Shape 1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8" name="Google Shape;178;p27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Классификация картинок полносвязной сетью:</a:t>
            </a:r>
            <a:endParaRPr/>
          </a:p>
        </p:txBody>
      </p:sp>
      <p:sp>
        <p:nvSpPr>
          <p:cNvPr id="179" name="Google Shape;179;p27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Недостатки:</a:t>
            </a:r>
            <a:endParaRPr/>
          </a:p>
          <a:p>
            <a:pPr indent="-342900" lvl="0" marL="457200" rtl="0" algn="l">
              <a:spcBef>
                <a:spcPts val="160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слишком много нейронов в 1 слое сети</a:t>
            </a:r>
            <a:endParaRPr/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SzPts val="1800"/>
              <a:buChar char="●"/>
            </a:pPr>
            <a:r>
              <a:rPr lang="ru"/>
              <a:t>ломаются пространственные отношения на картинке, которые могли бы помочь сети в задаче классификации</a:t>
            </a:r>
            <a:endParaRPr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p28"/>
          <p:cNvSpPr txBox="1"/>
          <p:nvPr>
            <p:ph idx="1" type="body"/>
          </p:nvPr>
        </p:nvSpPr>
        <p:spPr>
          <a:xfrm>
            <a:off x="311700" y="1152475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85" name="Google Shape;185;p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86" name="Google Shape;186;p2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0" name="Shape 19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1" name="Google Shape;191;p29"/>
          <p:cNvSpPr txBox="1"/>
          <p:nvPr>
            <p:ph idx="1" type="body"/>
          </p:nvPr>
        </p:nvSpPr>
        <p:spPr>
          <a:xfrm>
            <a:off x="2164975" y="973650"/>
            <a:ext cx="4538700" cy="526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600"/>
              </a:spcAft>
              <a:buNone/>
            </a:pPr>
            <a:r>
              <a:rPr lang="ru"/>
              <a:t>Что отличает четверку от восьмерки?</a:t>
            </a:r>
            <a:endParaRPr/>
          </a:p>
        </p:txBody>
      </p:sp>
      <p:pic>
        <p:nvPicPr>
          <p:cNvPr id="192" name="Google Shape;192;p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64963" y="1939975"/>
            <a:ext cx="1343025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3" name="Google Shape;193;p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898725" y="2115576"/>
            <a:ext cx="1343025" cy="1334424"/>
          </a:xfrm>
          <a:prstGeom prst="rect">
            <a:avLst/>
          </a:prstGeom>
          <a:noFill/>
          <a:ln>
            <a:noFill/>
          </a:ln>
        </p:spPr>
      </p:pic>
      <p:pic>
        <p:nvPicPr>
          <p:cNvPr id="194" name="Google Shape;194;p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53760" y="1982687"/>
            <a:ext cx="1154240" cy="1600200"/>
          </a:xfrm>
          <a:prstGeom prst="rect">
            <a:avLst/>
          </a:prstGeom>
          <a:noFill/>
          <a:ln>
            <a:noFill/>
          </a:ln>
        </p:spPr>
      </p:pic>
      <p:pic>
        <p:nvPicPr>
          <p:cNvPr id="195" name="Google Shape;195;p2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013203" y="1982675"/>
            <a:ext cx="1495947" cy="1514300"/>
          </a:xfrm>
          <a:prstGeom prst="rect">
            <a:avLst/>
          </a:prstGeom>
          <a:noFill/>
          <a:ln>
            <a:noFill/>
          </a:ln>
        </p:spPr>
      </p:pic>
      <p:sp>
        <p:nvSpPr>
          <p:cNvPr id="196" name="Google Shape;196;p29"/>
          <p:cNvSpPr txBox="1"/>
          <p:nvPr/>
        </p:nvSpPr>
        <p:spPr>
          <a:xfrm>
            <a:off x="790400" y="38034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У четверки преимущественно горизонтальные и вертикальные линии, у восьмерки линии плавные</a:t>
            </a:r>
            <a:endParaRPr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0" name="Shape 2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1" name="Google Shape;201;p30"/>
          <p:cNvSpPr txBox="1"/>
          <p:nvPr>
            <p:ph type="title"/>
          </p:nvPr>
        </p:nvSpPr>
        <p:spPr>
          <a:xfrm>
            <a:off x="311700" y="234650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Свертка</a:t>
            </a:r>
            <a:endParaRPr/>
          </a:p>
        </p:txBody>
      </p:sp>
      <p:pic>
        <p:nvPicPr>
          <p:cNvPr id="202" name="Google Shape;202;p3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36" y="1491050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03" name="Google Shape;203;p3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218650" y="2061750"/>
            <a:ext cx="1646700" cy="1576325"/>
          </a:xfrm>
          <a:prstGeom prst="rect">
            <a:avLst/>
          </a:prstGeom>
          <a:noFill/>
          <a:ln>
            <a:noFill/>
          </a:ln>
        </p:spPr>
      </p:pic>
      <p:sp>
        <p:nvSpPr>
          <p:cNvPr id="204" name="Google Shape;204;p30"/>
          <p:cNvSpPr txBox="1"/>
          <p:nvPr/>
        </p:nvSpPr>
        <p:spPr>
          <a:xfrm>
            <a:off x="906075" y="944138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Изображение</a:t>
            </a:r>
            <a:endParaRPr/>
          </a:p>
        </p:txBody>
      </p:sp>
      <p:sp>
        <p:nvSpPr>
          <p:cNvPr id="205" name="Google Shape;205;p30"/>
          <p:cNvSpPr txBox="1"/>
          <p:nvPr/>
        </p:nvSpPr>
        <p:spPr>
          <a:xfrm>
            <a:off x="5365925" y="1789025"/>
            <a:ext cx="16467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 (фильтр)</a:t>
            </a:r>
            <a:endParaRPr/>
          </a:p>
        </p:txBody>
      </p:sp>
      <p:sp>
        <p:nvSpPr>
          <p:cNvPr id="206" name="Google Shape;206;p30"/>
          <p:cNvSpPr/>
          <p:nvPr/>
        </p:nvSpPr>
        <p:spPr>
          <a:xfrm rot="10800000">
            <a:off x="530325" y="1491050"/>
            <a:ext cx="168300" cy="2869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7" name="Google Shape;207;p30"/>
          <p:cNvSpPr/>
          <p:nvPr/>
        </p:nvSpPr>
        <p:spPr>
          <a:xfrm rot="5400000">
            <a:off x="2150163" y="2967625"/>
            <a:ext cx="168300" cy="30714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8" name="Google Shape;208;p30"/>
          <p:cNvSpPr txBox="1"/>
          <p:nvPr/>
        </p:nvSpPr>
        <p:spPr>
          <a:xfrm>
            <a:off x="180450" y="27576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09" name="Google Shape;209;p30"/>
          <p:cNvSpPr txBox="1"/>
          <p:nvPr/>
        </p:nvSpPr>
        <p:spPr>
          <a:xfrm>
            <a:off x="2024763" y="45874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3" name="Shape 2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4" name="Google Shape;214;p3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15" name="Google Shape;215;p3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8600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16" name="Google Shape;216;p31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7" name="Google Shape;217;p31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</p:txBody>
      </p:sp>
      <p:sp>
        <p:nvSpPr>
          <p:cNvPr id="218" name="Google Shape;218;p31"/>
          <p:cNvSpPr/>
          <p:nvPr/>
        </p:nvSpPr>
        <p:spPr>
          <a:xfrm>
            <a:off x="1116475" y="834482"/>
            <a:ext cx="4102175" cy="844200"/>
          </a:xfrm>
          <a:custGeom>
            <a:rect b="b" l="l" r="r" t="t"/>
            <a:pathLst>
              <a:path extrusionOk="0" h="33768" w="164087">
                <a:moveTo>
                  <a:pt x="0" y="31244"/>
                </a:moveTo>
                <a:cubicBezTo>
                  <a:pt x="26299" y="19288"/>
                  <a:pt x="52603" y="5036"/>
                  <a:pt x="81202" y="951"/>
                </a:cubicBezTo>
                <a:cubicBezTo>
                  <a:pt x="110619" y="-3251"/>
                  <a:pt x="150785" y="7196"/>
                  <a:pt x="164087" y="33768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19" name="Google Shape;219;p31"/>
          <p:cNvCxnSpPr/>
          <p:nvPr/>
        </p:nvCxnSpPr>
        <p:spPr>
          <a:xfrm>
            <a:off x="5176575" y="1594550"/>
            <a:ext cx="63000" cy="115800"/>
          </a:xfrm>
          <a:prstGeom prst="straightConnector1">
            <a:avLst/>
          </a:prstGeom>
          <a:noFill/>
          <a:ln cap="flat" cmpd="sng" w="9525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20" name="Google Shape;220;p3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21290"/>
            <a:ext cx="515000" cy="564535"/>
          </a:xfrm>
          <a:prstGeom prst="rect">
            <a:avLst/>
          </a:prstGeom>
          <a:noFill/>
          <a:ln>
            <a:noFill/>
          </a:ln>
        </p:spPr>
      </p:pic>
      <p:sp>
        <p:nvSpPr>
          <p:cNvPr id="221" name="Google Shape;221;p31"/>
          <p:cNvSpPr txBox="1"/>
          <p:nvPr/>
        </p:nvSpPr>
        <p:spPr>
          <a:xfrm>
            <a:off x="1505650" y="459925"/>
            <a:ext cx="3670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r>
              <a:rPr lang="ru" sz="1000">
                <a:solidFill>
                  <a:schemeClr val="dk1"/>
                </a:solidFill>
              </a:rPr>
              <a:t>྾</a:t>
            </a:r>
            <a:r>
              <a:rPr lang="ru" sz="1000"/>
              <a:t>0 + 2྾0 + 3</a:t>
            </a:r>
            <a:r>
              <a:rPr lang="ru" sz="1000">
                <a:solidFill>
                  <a:schemeClr val="dk1"/>
                </a:solidFill>
              </a:rPr>
              <a:t>྾0 + (-4)྾0 + 7྾0 + 4྾0 + 2྾0 + (-5)྾0 + 1྾1 = 1</a:t>
            </a:r>
            <a:endParaRPr sz="1000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" name="Shape 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0" name="Google Shape;60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Сегодня в лекции:</a:t>
            </a:r>
            <a:endParaRPr/>
          </a:p>
        </p:txBody>
      </p:sp>
      <p:sp>
        <p:nvSpPr>
          <p:cNvPr id="61" name="Google Shape;61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История возникновения сверточных нейросетей, конкурс ImageNet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Свертка, сверточные сети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Pooling</a:t>
            </a:r>
            <a:endParaRPr sz="1400"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 sz="1400"/>
              <a:t>Задачи компьютерного зрения</a:t>
            </a:r>
            <a:endParaRPr sz="1400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6" name="Google Shape;226;p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27" name="Google Shape;227;p3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976875" y="168037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28" name="Google Shape;228;p32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9" name="Google Shape;229;p32"/>
          <p:cNvSpPr txBox="1"/>
          <p:nvPr/>
        </p:nvSpPr>
        <p:spPr>
          <a:xfrm>
            <a:off x="5134500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30" name="Google Shape;230;p32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31" name="Google Shape;231;p32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32" name="Google Shape;232;p32"/>
          <p:cNvSpPr txBox="1"/>
          <p:nvPr/>
        </p:nvSpPr>
        <p:spPr>
          <a:xfrm>
            <a:off x="5239575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</a:t>
            </a:r>
            <a:endParaRPr sz="1000"/>
          </a:p>
        </p:txBody>
      </p:sp>
      <p:sp>
        <p:nvSpPr>
          <p:cNvPr id="233" name="Google Shape;233;p32"/>
          <p:cNvSpPr/>
          <p:nvPr/>
        </p:nvSpPr>
        <p:spPr>
          <a:xfrm>
            <a:off x="128477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34" name="Google Shape;234;p32"/>
          <p:cNvCxnSpPr/>
          <p:nvPr/>
        </p:nvCxnSpPr>
        <p:spPr>
          <a:xfrm>
            <a:off x="530280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35" name="Google Shape;235;p3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56508"/>
            <a:ext cx="515000" cy="53406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40" name="Google Shape;240;p3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41" name="Google Shape;241;p3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153300" y="1653225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42" name="Google Shape;242;p33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3" name="Google Shape;243;p33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44" name="Google Shape;244;p33"/>
          <p:cNvCxnSpPr/>
          <p:nvPr/>
        </p:nvCxnSpPr>
        <p:spPr>
          <a:xfrm>
            <a:off x="906100" y="1489350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45" name="Google Shape;245;p33"/>
          <p:cNvSpPr txBox="1"/>
          <p:nvPr/>
        </p:nvSpPr>
        <p:spPr>
          <a:xfrm>
            <a:off x="639200" y="1167175"/>
            <a:ext cx="15432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46" name="Google Shape;246;p33"/>
          <p:cNvSpPr txBox="1"/>
          <p:nvPr/>
        </p:nvSpPr>
        <p:spPr>
          <a:xfrm>
            <a:off x="5199150" y="175857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</a:t>
            </a:r>
            <a:endParaRPr sz="1000"/>
          </a:p>
        </p:txBody>
      </p:sp>
      <p:sp>
        <p:nvSpPr>
          <p:cNvPr id="247" name="Google Shape;247;p33"/>
          <p:cNvSpPr/>
          <p:nvPr/>
        </p:nvSpPr>
        <p:spPr>
          <a:xfrm>
            <a:off x="1484625" y="711008"/>
            <a:ext cx="4060100" cy="996775"/>
          </a:xfrm>
          <a:custGeom>
            <a:rect b="b" l="l" r="r" t="t"/>
            <a:pathLst>
              <a:path extrusionOk="0" h="39871" w="162404">
                <a:moveTo>
                  <a:pt x="0" y="36926"/>
                </a:moveTo>
                <a:cubicBezTo>
                  <a:pt x="23021" y="16785"/>
                  <a:pt x="53665" y="2864"/>
                  <a:pt x="84147" y="322"/>
                </a:cubicBezTo>
                <a:cubicBezTo>
                  <a:pt x="113274" y="-2107"/>
                  <a:pt x="149321" y="13735"/>
                  <a:pt x="162404" y="39871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48" name="Google Shape;248;p33"/>
          <p:cNvCxnSpPr/>
          <p:nvPr/>
        </p:nvCxnSpPr>
        <p:spPr>
          <a:xfrm>
            <a:off x="5502650" y="1629100"/>
            <a:ext cx="63000" cy="1368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249" name="Google Shape;249;p3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54" name="Google Shape;254;p3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255" name="Google Shape;255;p3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6400" y="1836450"/>
            <a:ext cx="515000" cy="493000"/>
          </a:xfrm>
          <a:prstGeom prst="rect">
            <a:avLst/>
          </a:prstGeom>
          <a:noFill/>
          <a:ln>
            <a:noFill/>
          </a:ln>
        </p:spPr>
      </p:pic>
      <p:sp>
        <p:nvSpPr>
          <p:cNvPr id="256" name="Google Shape;256;p34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7" name="Google Shape;257;p34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cxnSp>
        <p:nvCxnSpPr>
          <p:cNvPr id="258" name="Google Shape;258;p34"/>
          <p:cNvCxnSpPr/>
          <p:nvPr/>
        </p:nvCxnSpPr>
        <p:spPr>
          <a:xfrm rot="5400000">
            <a:off x="401200" y="1926875"/>
            <a:ext cx="315600" cy="0"/>
          </a:xfrm>
          <a:prstGeom prst="straightConnector1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59" name="Google Shape;259;p34"/>
          <p:cNvSpPr txBox="1"/>
          <p:nvPr/>
        </p:nvSpPr>
        <p:spPr>
          <a:xfrm rot="-5400000">
            <a:off x="-78650" y="1730650"/>
            <a:ext cx="86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1 (stride)</a:t>
            </a:r>
            <a:endParaRPr sz="1100"/>
          </a:p>
        </p:txBody>
      </p:sp>
      <p:sp>
        <p:nvSpPr>
          <p:cNvPr id="260" name="Google Shape;260;p34"/>
          <p:cNvSpPr txBox="1"/>
          <p:nvPr/>
        </p:nvSpPr>
        <p:spPr>
          <a:xfrm>
            <a:off x="5199125" y="1758575"/>
            <a:ext cx="28539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pic>
        <p:nvPicPr>
          <p:cNvPr id="261" name="Google Shape;261;p3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97850" y="443277"/>
            <a:ext cx="515000" cy="574423"/>
          </a:xfrm>
          <a:prstGeom prst="rect">
            <a:avLst/>
          </a:prstGeom>
          <a:noFill/>
          <a:ln>
            <a:noFill/>
          </a:ln>
        </p:spPr>
      </p:pic>
      <p:pic>
        <p:nvPicPr>
          <p:cNvPr id="262" name="Google Shape;262;p34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97838" y="411843"/>
            <a:ext cx="590075" cy="637279"/>
          </a:xfrm>
          <a:prstGeom prst="rect">
            <a:avLst/>
          </a:prstGeom>
          <a:noFill/>
          <a:ln>
            <a:noFill/>
          </a:ln>
        </p:spPr>
      </p:pic>
      <p:sp>
        <p:nvSpPr>
          <p:cNvPr id="263" name="Google Shape;263;p34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sp>
        <p:nvSpPr>
          <p:cNvPr id="264" name="Google Shape;264;p34"/>
          <p:cNvSpPr/>
          <p:nvPr/>
        </p:nvSpPr>
        <p:spPr>
          <a:xfrm>
            <a:off x="1179575" y="925316"/>
            <a:ext cx="3912850" cy="1110975"/>
          </a:xfrm>
          <a:custGeom>
            <a:rect b="b" l="l" r="r" t="t"/>
            <a:pathLst>
              <a:path extrusionOk="0" h="44439" w="156514">
                <a:moveTo>
                  <a:pt x="0" y="36025"/>
                </a:moveTo>
                <a:cubicBezTo>
                  <a:pt x="5307" y="20110"/>
                  <a:pt x="24742" y="11393"/>
                  <a:pt x="40811" y="6573"/>
                </a:cubicBezTo>
                <a:cubicBezTo>
                  <a:pt x="61140" y="476"/>
                  <a:pt x="83590" y="-2081"/>
                  <a:pt x="104343" y="2366"/>
                </a:cubicBezTo>
                <a:cubicBezTo>
                  <a:pt x="126188" y="7047"/>
                  <a:pt x="140707" y="28651"/>
                  <a:pt x="156514" y="44439"/>
                </a:cubicBezTo>
              </a:path>
            </a:pathLst>
          </a:cu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none"/>
          </a:ln>
        </p:spPr>
      </p:sp>
      <p:cxnSp>
        <p:nvCxnSpPr>
          <p:cNvPr id="265" name="Google Shape;265;p34"/>
          <p:cNvCxnSpPr/>
          <p:nvPr/>
        </p:nvCxnSpPr>
        <p:spPr>
          <a:xfrm>
            <a:off x="4924200" y="1863875"/>
            <a:ext cx="210300" cy="2313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9" name="Shape 2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70" name="Google Shape;270;p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161" y="16803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71" name="Google Shape;271;p35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2" name="Google Shape;272;p35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</a:t>
            </a:r>
            <a:endParaRPr sz="1000"/>
          </a:p>
        </p:txBody>
      </p:sp>
      <p:sp>
        <p:nvSpPr>
          <p:cNvPr id="273" name="Google Shape;273;p35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-5 6 10 -4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74" name="Google Shape;274;p35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75" name="Google Shape;275;p35"/>
          <p:cNvCxnSpPr>
            <a:stCxn id="270" idx="3"/>
            <a:endCxn id="271" idx="1"/>
          </p:cNvCxnSpPr>
          <p:nvPr/>
        </p:nvCxnSpPr>
        <p:spPr>
          <a:xfrm flipH="1" rot="10800000">
            <a:off x="3702536" y="3114425"/>
            <a:ext cx="1431900" cy="300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76" name="Google Shape;276;p35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77" name="Google Shape;277;p35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78" name="Google Shape;278;p35"/>
          <p:cNvSpPr/>
          <p:nvPr/>
        </p:nvSpPr>
        <p:spPr>
          <a:xfrm flipH="1">
            <a:off x="545250" y="1689450"/>
            <a:ext cx="168300" cy="2850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9" name="Google Shape;279;p35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0" name="Google Shape;280;p35"/>
          <p:cNvSpPr/>
          <p:nvPr/>
        </p:nvSpPr>
        <p:spPr>
          <a:xfrm rot="5400000">
            <a:off x="2120926" y="3240575"/>
            <a:ext cx="168300" cy="3039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1" name="Google Shape;281;p35"/>
          <p:cNvSpPr txBox="1"/>
          <p:nvPr/>
        </p:nvSpPr>
        <p:spPr>
          <a:xfrm>
            <a:off x="2024788" y="47500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2" name="Google Shape;282;p35"/>
          <p:cNvSpPr txBox="1"/>
          <p:nvPr/>
        </p:nvSpPr>
        <p:spPr>
          <a:xfrm>
            <a:off x="294450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283" name="Google Shape;283;p35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  <p:sp>
        <p:nvSpPr>
          <p:cNvPr id="284" name="Google Shape;284;p35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5" name="Google Shape;285;p35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30</a:t>
            </a:r>
            <a:endParaRPr sz="1000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90" name="Google Shape;290;p3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66086" y="1579963"/>
            <a:ext cx="2936375" cy="2928125"/>
          </a:xfrm>
          <a:prstGeom prst="rect">
            <a:avLst/>
          </a:prstGeom>
          <a:noFill/>
          <a:ln>
            <a:noFill/>
          </a:ln>
        </p:spPr>
      </p:pic>
      <p:sp>
        <p:nvSpPr>
          <p:cNvPr id="291" name="Google Shape;291;p36"/>
          <p:cNvSpPr/>
          <p:nvPr/>
        </p:nvSpPr>
        <p:spPr>
          <a:xfrm>
            <a:off x="5134500" y="1836450"/>
            <a:ext cx="2524500" cy="2556000"/>
          </a:xfrm>
          <a:prstGeom prst="rect">
            <a:avLst/>
          </a:prstGeom>
          <a:solidFill>
            <a:srgbClr val="F3F3F3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2" name="Google Shape;292;p36"/>
          <p:cNvSpPr txBox="1"/>
          <p:nvPr/>
        </p:nvSpPr>
        <p:spPr>
          <a:xfrm>
            <a:off x="5092425" y="1758575"/>
            <a:ext cx="3210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endParaRPr sz="1000"/>
          </a:p>
        </p:txBody>
      </p:sp>
      <p:sp>
        <p:nvSpPr>
          <p:cNvPr id="293" name="Google Shape;293;p36"/>
          <p:cNvSpPr txBox="1"/>
          <p:nvPr/>
        </p:nvSpPr>
        <p:spPr>
          <a:xfrm>
            <a:off x="5199125" y="1758575"/>
            <a:ext cx="2853900" cy="2850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0</a:t>
            </a:r>
            <a:r>
              <a:rPr lang="ru" sz="1000"/>
              <a:t> 0 0 1 5 -3 -12 7 6 9 -18 -3 9 2 5 -4 0 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6 -4 23 5 6 1 -7 8 -4 -3 -2 6 7 9 -4 -8 9 10 0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                           …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6 5 -3 7 -11 1 6 9 10 3 4 2 -2 4 5 9 10 -1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 </a:t>
            </a:r>
            <a:endParaRPr sz="1000"/>
          </a:p>
        </p:txBody>
      </p:sp>
      <p:sp>
        <p:nvSpPr>
          <p:cNvPr id="294" name="Google Shape;294;p36"/>
          <p:cNvSpPr txBox="1"/>
          <p:nvPr/>
        </p:nvSpPr>
        <p:spPr>
          <a:xfrm>
            <a:off x="5092425" y="1925150"/>
            <a:ext cx="241800" cy="315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</a:t>
            </a:r>
            <a:endParaRPr sz="1000"/>
          </a:p>
        </p:txBody>
      </p:sp>
      <p:cxnSp>
        <p:nvCxnSpPr>
          <p:cNvPr id="295" name="Google Shape;295;p36"/>
          <p:cNvCxnSpPr/>
          <p:nvPr/>
        </p:nvCxnSpPr>
        <p:spPr>
          <a:xfrm>
            <a:off x="3996875" y="3111750"/>
            <a:ext cx="1041300" cy="5400"/>
          </a:xfrm>
          <a:prstGeom prst="straightConnector1">
            <a:avLst/>
          </a:prstGeom>
          <a:noFill/>
          <a:ln cap="flat" cmpd="sng" w="19050">
            <a:solidFill>
              <a:srgbClr val="6AA84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296" name="Google Shape;296;p36"/>
          <p:cNvSpPr txBox="1"/>
          <p:nvPr/>
        </p:nvSpPr>
        <p:spPr>
          <a:xfrm>
            <a:off x="5092425" y="4055900"/>
            <a:ext cx="2418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</a:t>
            </a:r>
            <a:endParaRPr sz="1000"/>
          </a:p>
        </p:txBody>
      </p:sp>
      <p:sp>
        <p:nvSpPr>
          <p:cNvPr id="297" name="Google Shape;297;p36"/>
          <p:cNvSpPr txBox="1"/>
          <p:nvPr/>
        </p:nvSpPr>
        <p:spPr>
          <a:xfrm>
            <a:off x="5437500" y="1121200"/>
            <a:ext cx="1918500" cy="39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sp>
        <p:nvSpPr>
          <p:cNvPr id="298" name="Google Shape;298;p36"/>
          <p:cNvSpPr/>
          <p:nvPr/>
        </p:nvSpPr>
        <p:spPr>
          <a:xfrm>
            <a:off x="7884725" y="1836450"/>
            <a:ext cx="168300" cy="2556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9" name="Google Shape;299;p36"/>
          <p:cNvSpPr txBox="1"/>
          <p:nvPr/>
        </p:nvSpPr>
        <p:spPr>
          <a:xfrm>
            <a:off x="2059575" y="485120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0" name="Google Shape;300;p36"/>
          <p:cNvSpPr txBox="1"/>
          <p:nvPr/>
        </p:nvSpPr>
        <p:spPr>
          <a:xfrm>
            <a:off x="38600" y="28725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34</a:t>
            </a:r>
            <a:endParaRPr sz="1000"/>
          </a:p>
        </p:txBody>
      </p:sp>
      <p:sp>
        <p:nvSpPr>
          <p:cNvPr id="301" name="Google Shape;301;p36"/>
          <p:cNvSpPr txBox="1"/>
          <p:nvPr/>
        </p:nvSpPr>
        <p:spPr>
          <a:xfrm>
            <a:off x="8053025" y="2946150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2" name="Google Shape;302;p36"/>
          <p:cNvSpPr/>
          <p:nvPr/>
        </p:nvSpPr>
        <p:spPr>
          <a:xfrm rot="5400000">
            <a:off x="6312600" y="3211775"/>
            <a:ext cx="168300" cy="27609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3" name="Google Shape;303;p36"/>
          <p:cNvSpPr txBox="1"/>
          <p:nvPr/>
        </p:nvSpPr>
        <p:spPr>
          <a:xfrm>
            <a:off x="6239800" y="4592225"/>
            <a:ext cx="419100" cy="336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32</a:t>
            </a:r>
            <a:endParaRPr sz="1000"/>
          </a:p>
        </p:txBody>
      </p:sp>
      <p:sp>
        <p:nvSpPr>
          <p:cNvPr id="304" name="Google Shape;304;p36"/>
          <p:cNvSpPr txBox="1"/>
          <p:nvPr/>
        </p:nvSpPr>
        <p:spPr>
          <a:xfrm>
            <a:off x="296025" y="17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Padding</a:t>
            </a:r>
            <a:endParaRPr sz="2800"/>
          </a:p>
        </p:txBody>
      </p:sp>
      <p:pic>
        <p:nvPicPr>
          <p:cNvPr id="305" name="Google Shape;305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142625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6" name="Google Shape;306;p3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11750" y="4500200"/>
            <a:ext cx="28539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07" name="Google Shape;307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675263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8" name="Google Shape;308;p3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69938" y="1579975"/>
            <a:ext cx="241800" cy="2928099"/>
          </a:xfrm>
          <a:prstGeom prst="rect">
            <a:avLst/>
          </a:prstGeom>
          <a:noFill/>
          <a:ln>
            <a:noFill/>
          </a:ln>
        </p:spPr>
      </p:pic>
      <p:pic>
        <p:nvPicPr>
          <p:cNvPr id="309" name="Google Shape;309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60325" y="1392349"/>
            <a:ext cx="241800" cy="1840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0" name="Google Shape;310;p3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0725" y="4470062"/>
            <a:ext cx="321000" cy="244334"/>
          </a:xfrm>
          <a:prstGeom prst="rect">
            <a:avLst/>
          </a:prstGeom>
          <a:noFill/>
          <a:ln>
            <a:noFill/>
          </a:ln>
        </p:spPr>
      </p:pic>
      <p:pic>
        <p:nvPicPr>
          <p:cNvPr id="311" name="Google Shape;311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4508075"/>
            <a:ext cx="138593" cy="1683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12" name="Google Shape;312;p3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3675275" y="1434125"/>
            <a:ext cx="138593" cy="168300"/>
          </a:xfrm>
          <a:prstGeom prst="rect">
            <a:avLst/>
          </a:prstGeom>
          <a:noFill/>
          <a:ln>
            <a:noFill/>
          </a:ln>
        </p:spPr>
      </p:pic>
      <p:sp>
        <p:nvSpPr>
          <p:cNvPr id="313" name="Google Shape;313;p36"/>
          <p:cNvSpPr/>
          <p:nvPr/>
        </p:nvSpPr>
        <p:spPr>
          <a:xfrm>
            <a:off x="800925" y="1594550"/>
            <a:ext cx="2936400" cy="29280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4" name="Google Shape;314;p36"/>
          <p:cNvSpPr/>
          <p:nvPr/>
        </p:nvSpPr>
        <p:spPr>
          <a:xfrm>
            <a:off x="576850" y="1394625"/>
            <a:ext cx="3323700" cy="3298800"/>
          </a:xfrm>
          <a:prstGeom prst="rect">
            <a:avLst/>
          </a:prstGeom>
          <a:noFill/>
          <a:ln cap="flat" cmpd="sng" w="9525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5" name="Google Shape;315;p36"/>
          <p:cNvSpPr/>
          <p:nvPr/>
        </p:nvSpPr>
        <p:spPr>
          <a:xfrm flipH="1">
            <a:off x="350250" y="13315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6" name="Google Shape;316;p36"/>
          <p:cNvSpPr/>
          <p:nvPr/>
        </p:nvSpPr>
        <p:spPr>
          <a:xfrm rot="5400000">
            <a:off x="2173550" y="3152475"/>
            <a:ext cx="168300" cy="34185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7" name="Google Shape;317;p36"/>
          <p:cNvSpPr txBox="1"/>
          <p:nvPr/>
        </p:nvSpPr>
        <p:spPr>
          <a:xfrm>
            <a:off x="350250" y="7273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 манипуляции размерами карт активаций</a:t>
            </a:r>
            <a:endParaRPr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1" name="Shape 3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2" name="Google Shape;322;p37"/>
          <p:cNvSpPr txBox="1"/>
          <p:nvPr/>
        </p:nvSpPr>
        <p:spPr>
          <a:xfrm>
            <a:off x="1547750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Исходное изображение</a:t>
            </a:r>
            <a:endParaRPr/>
          </a:p>
        </p:txBody>
      </p:sp>
      <p:sp>
        <p:nvSpPr>
          <p:cNvPr id="323" name="Google Shape;323;p37"/>
          <p:cNvSpPr txBox="1"/>
          <p:nvPr/>
        </p:nvSpPr>
        <p:spPr>
          <a:xfrm>
            <a:off x="4572000" y="639900"/>
            <a:ext cx="7521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Ядро</a:t>
            </a:r>
            <a:endParaRPr/>
          </a:p>
        </p:txBody>
      </p:sp>
      <p:sp>
        <p:nvSpPr>
          <p:cNvPr id="324" name="Google Shape;324;p37"/>
          <p:cNvSpPr txBox="1"/>
          <p:nvPr/>
        </p:nvSpPr>
        <p:spPr>
          <a:xfrm>
            <a:off x="5366175" y="6163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  <p:pic>
        <p:nvPicPr>
          <p:cNvPr id="325" name="Google Shape;325;p3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614500" y="1142425"/>
            <a:ext cx="5465926" cy="32724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9" name="Shape 32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0" name="Google Shape;330;p3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871525" y="2691900"/>
            <a:ext cx="3730550" cy="1927175"/>
          </a:xfrm>
          <a:prstGeom prst="rect">
            <a:avLst/>
          </a:prstGeom>
          <a:noFill/>
          <a:ln>
            <a:noFill/>
          </a:ln>
        </p:spPr>
      </p:pic>
      <p:sp>
        <p:nvSpPr>
          <p:cNvPr id="331" name="Google Shape;331;p38"/>
          <p:cNvSpPr txBox="1"/>
          <p:nvPr/>
        </p:nvSpPr>
        <p:spPr>
          <a:xfrm>
            <a:off x="1432050" y="1898925"/>
            <a:ext cx="14094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3d свертка</a:t>
            </a:r>
            <a:endParaRPr/>
          </a:p>
        </p:txBody>
      </p:sp>
      <p:sp>
        <p:nvSpPr>
          <p:cNvPr id="332" name="Google Shape;332;p38"/>
          <p:cNvSpPr txBox="1"/>
          <p:nvPr/>
        </p:nvSpPr>
        <p:spPr>
          <a:xfrm>
            <a:off x="4927750" y="1898925"/>
            <a:ext cx="2878500" cy="705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2d свертка отдельно по каждому цветовому каналу </a:t>
            </a:r>
            <a:endParaRPr/>
          </a:p>
        </p:txBody>
      </p:sp>
      <p:pic>
        <p:nvPicPr>
          <p:cNvPr id="333" name="Google Shape;333;p3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99263" y="2457038"/>
            <a:ext cx="4148273" cy="2157650"/>
          </a:xfrm>
          <a:prstGeom prst="rect">
            <a:avLst/>
          </a:prstGeom>
          <a:noFill/>
          <a:ln>
            <a:noFill/>
          </a:ln>
        </p:spPr>
      </p:pic>
      <p:sp>
        <p:nvSpPr>
          <p:cNvPr id="334" name="Google Shape;334;p38"/>
          <p:cNvSpPr/>
          <p:nvPr/>
        </p:nvSpPr>
        <p:spPr>
          <a:xfrm>
            <a:off x="1600300" y="2457050"/>
            <a:ext cx="1546200" cy="494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5" name="Google Shape;335;p38"/>
          <p:cNvSpPr txBox="1"/>
          <p:nvPr/>
        </p:nvSpPr>
        <p:spPr>
          <a:xfrm>
            <a:off x="327575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/>
              <a:t>Свертка цветных изображений</a:t>
            </a:r>
            <a:endParaRPr sz="2800"/>
          </a:p>
        </p:txBody>
      </p:sp>
      <p:sp>
        <p:nvSpPr>
          <p:cNvPr id="336" name="Google Shape;336;p38"/>
          <p:cNvSpPr txBox="1"/>
          <p:nvPr/>
        </p:nvSpPr>
        <p:spPr>
          <a:xfrm>
            <a:off x="380175" y="1131725"/>
            <a:ext cx="46596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Цветное </a:t>
            </a:r>
            <a:r>
              <a:rPr lang="ru">
                <a:solidFill>
                  <a:schemeClr val="dk1"/>
                </a:solidFill>
              </a:rPr>
              <a:t>(RGB) </a:t>
            </a:r>
            <a:r>
              <a:rPr lang="ru"/>
              <a:t>изображение трехмерное (h*w*3) </a:t>
            </a:r>
            <a:endParaRPr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40" name="Shape 3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1" name="Google Shape;341;p39"/>
          <p:cNvSpPr txBox="1"/>
          <p:nvPr/>
        </p:nvSpPr>
        <p:spPr>
          <a:xfrm>
            <a:off x="2359424" y="2387729"/>
            <a:ext cx="6072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342" name="Google Shape;342;p39"/>
          <p:cNvCxnSpPr/>
          <p:nvPr/>
        </p:nvCxnSpPr>
        <p:spPr>
          <a:xfrm>
            <a:off x="4478629" y="2038797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43" name="Google Shape;343;p39"/>
          <p:cNvSpPr/>
          <p:nvPr/>
        </p:nvSpPr>
        <p:spPr>
          <a:xfrm>
            <a:off x="5648045" y="963426"/>
            <a:ext cx="847500" cy="13488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44" name="Google Shape;344;p3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00476" y="2038798"/>
            <a:ext cx="1016483" cy="1218428"/>
          </a:xfrm>
          <a:prstGeom prst="rect">
            <a:avLst/>
          </a:prstGeom>
          <a:noFill/>
          <a:ln>
            <a:noFill/>
          </a:ln>
        </p:spPr>
      </p:pic>
      <p:sp>
        <p:nvSpPr>
          <p:cNvPr id="345" name="Google Shape;345;p39"/>
          <p:cNvSpPr txBox="1"/>
          <p:nvPr/>
        </p:nvSpPr>
        <p:spPr>
          <a:xfrm>
            <a:off x="2632338" y="1054855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вертикальные линии</a:t>
            </a:r>
            <a:endParaRPr sz="1000"/>
          </a:p>
        </p:txBody>
      </p:sp>
      <p:sp>
        <p:nvSpPr>
          <p:cNvPr id="346" name="Google Shape;346;p39"/>
          <p:cNvSpPr txBox="1"/>
          <p:nvPr/>
        </p:nvSpPr>
        <p:spPr>
          <a:xfrm>
            <a:off x="2714411" y="3999422"/>
            <a:ext cx="22194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Фильтр, который реагирует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на изогнутые линии</a:t>
            </a:r>
            <a:endParaRPr sz="1000"/>
          </a:p>
        </p:txBody>
      </p:sp>
      <p:sp>
        <p:nvSpPr>
          <p:cNvPr id="347" name="Google Shape;347;p39"/>
          <p:cNvSpPr txBox="1"/>
          <p:nvPr/>
        </p:nvSpPr>
        <p:spPr>
          <a:xfrm>
            <a:off x="5180922" y="963426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сильнее, на карте активации большие числа</a:t>
            </a:r>
            <a:endParaRPr sz="1000"/>
          </a:p>
        </p:txBody>
      </p:sp>
      <p:sp>
        <p:nvSpPr>
          <p:cNvPr id="348" name="Google Shape;348;p39"/>
          <p:cNvSpPr txBox="1"/>
          <p:nvPr/>
        </p:nvSpPr>
        <p:spPr>
          <a:xfrm>
            <a:off x="5180922" y="4004198"/>
            <a:ext cx="2351700" cy="49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Активация слабее, на карте активации маленькие числа</a:t>
            </a:r>
            <a:endParaRPr sz="1000"/>
          </a:p>
        </p:txBody>
      </p:sp>
      <p:pic>
        <p:nvPicPr>
          <p:cNvPr id="349" name="Google Shape;349;p3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118411" y="1641050"/>
            <a:ext cx="1016490" cy="105838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50" name="Google Shape;350;p39"/>
          <p:cNvCxnSpPr/>
          <p:nvPr/>
        </p:nvCxnSpPr>
        <p:spPr>
          <a:xfrm>
            <a:off x="4533874" y="3194083"/>
            <a:ext cx="4551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51" name="Google Shape;351;p3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118503" y="2941041"/>
            <a:ext cx="1016490" cy="1058396"/>
          </a:xfrm>
          <a:prstGeom prst="rect">
            <a:avLst/>
          </a:prstGeom>
          <a:noFill/>
          <a:ln>
            <a:noFill/>
          </a:ln>
        </p:spPr>
      </p:pic>
      <p:pic>
        <p:nvPicPr>
          <p:cNvPr id="352" name="Google Shape;352;p3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5277561" y="1667883"/>
            <a:ext cx="1228987" cy="1004722"/>
          </a:xfrm>
          <a:prstGeom prst="rect">
            <a:avLst/>
          </a:prstGeom>
          <a:noFill/>
          <a:ln>
            <a:noFill/>
          </a:ln>
        </p:spPr>
      </p:pic>
      <p:pic>
        <p:nvPicPr>
          <p:cNvPr id="353" name="Google Shape;353;p3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77561" y="2880809"/>
            <a:ext cx="1228987" cy="1007716"/>
          </a:xfrm>
          <a:prstGeom prst="rect">
            <a:avLst/>
          </a:prstGeom>
          <a:noFill/>
          <a:ln>
            <a:noFill/>
          </a:ln>
        </p:spPr>
      </p:pic>
      <p:sp>
        <p:nvSpPr>
          <p:cNvPr id="354" name="Google Shape;354;p39"/>
          <p:cNvSpPr txBox="1"/>
          <p:nvPr/>
        </p:nvSpPr>
        <p:spPr>
          <a:xfrm>
            <a:off x="264475" y="258050"/>
            <a:ext cx="78993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Фильтры “реагируют” на паттерны на изображении. Если паттерн присутствует на изображении, то карта активации после соотв. фильтра будет содержать большие числа</a:t>
            </a:r>
            <a:endParaRPr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59" name="Google Shape;359;p4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60" name="Google Shape;360;p40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61" name="Google Shape;361;p40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62" name="Google Shape;362;p4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63" name="Google Shape;363;p4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64" name="Google Shape;364;p40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65" name="Google Shape;365;p40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горизонтальные линии</a:t>
            </a:r>
            <a:endParaRPr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69" name="Shape 3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70" name="Google Shape;370;p4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588275" y="1998750"/>
            <a:ext cx="1621600" cy="1505775"/>
          </a:xfrm>
          <a:prstGeom prst="rect">
            <a:avLst/>
          </a:prstGeom>
          <a:noFill/>
          <a:ln>
            <a:noFill/>
          </a:ln>
        </p:spPr>
      </p:pic>
      <p:sp>
        <p:nvSpPr>
          <p:cNvPr id="371" name="Google Shape;371;p41"/>
          <p:cNvSpPr txBox="1"/>
          <p:nvPr/>
        </p:nvSpPr>
        <p:spPr>
          <a:xfrm>
            <a:off x="29992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372" name="Google Shape;372;p41"/>
          <p:cNvSpPr txBox="1"/>
          <p:nvPr/>
        </p:nvSpPr>
        <p:spPr>
          <a:xfrm>
            <a:off x="5265850" y="2372900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373" name="Google Shape;373;p4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809850" y="1711559"/>
            <a:ext cx="2051275" cy="2080166"/>
          </a:xfrm>
          <a:prstGeom prst="rect">
            <a:avLst/>
          </a:prstGeom>
          <a:noFill/>
          <a:ln>
            <a:noFill/>
          </a:ln>
        </p:spPr>
      </p:pic>
      <p:pic>
        <p:nvPicPr>
          <p:cNvPr id="374" name="Google Shape;374;p4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772725" y="1843313"/>
            <a:ext cx="1868550" cy="1816650"/>
          </a:xfrm>
          <a:prstGeom prst="rect">
            <a:avLst/>
          </a:prstGeom>
          <a:noFill/>
          <a:ln>
            <a:noFill/>
          </a:ln>
        </p:spPr>
      </p:pic>
      <p:sp>
        <p:nvSpPr>
          <p:cNvPr id="375" name="Google Shape;375;p41"/>
          <p:cNvSpPr/>
          <p:nvPr/>
        </p:nvSpPr>
        <p:spPr>
          <a:xfrm>
            <a:off x="3504150" y="1499875"/>
            <a:ext cx="1761600" cy="4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6" name="Google Shape;376;p41"/>
          <p:cNvSpPr txBox="1"/>
          <p:nvPr/>
        </p:nvSpPr>
        <p:spPr>
          <a:xfrm>
            <a:off x="432800" y="616325"/>
            <a:ext cx="65424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Как мог бы выглядеть фильтр, реагирующий на вертикальные линии</a:t>
            </a:r>
            <a:endParaRPr/>
          </a:p>
        </p:txBody>
      </p:sp>
      <p:pic>
        <p:nvPicPr>
          <p:cNvPr id="377" name="Google Shape;377;p41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568212" y="1998761"/>
            <a:ext cx="1579577" cy="1505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78" name="Google Shape;378;p41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772725" y="1764867"/>
            <a:ext cx="1868550" cy="189508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5" name="Shape 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" name="Google Shape;66;p15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</a:t>
            </a:r>
            <a:endParaRPr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2" name="Shape 38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83" name="Google Shape;383;p4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704864" y="1577487"/>
            <a:ext cx="992861" cy="1090600"/>
          </a:xfrm>
          <a:prstGeom prst="rect">
            <a:avLst/>
          </a:prstGeom>
          <a:noFill/>
          <a:ln>
            <a:noFill/>
          </a:ln>
        </p:spPr>
      </p:pic>
      <p:pic>
        <p:nvPicPr>
          <p:cNvPr id="384" name="Google Shape;384;p4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828149" y="3237988"/>
            <a:ext cx="885919" cy="1015125"/>
          </a:xfrm>
          <a:prstGeom prst="rect">
            <a:avLst/>
          </a:prstGeom>
          <a:noFill/>
          <a:ln>
            <a:noFill/>
          </a:ln>
        </p:spPr>
      </p:pic>
      <p:sp>
        <p:nvSpPr>
          <p:cNvPr id="385" name="Google Shape;385;p42"/>
          <p:cNvSpPr txBox="1"/>
          <p:nvPr/>
        </p:nvSpPr>
        <p:spPr>
          <a:xfrm>
            <a:off x="3313876" y="1236675"/>
            <a:ext cx="614400" cy="2987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0.5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0.234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0.14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0.36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0.65</a:t>
            </a:r>
            <a:endParaRPr/>
          </a:p>
        </p:txBody>
      </p:sp>
      <p:sp>
        <p:nvSpPr>
          <p:cNvPr id="386" name="Google Shape;386;p42"/>
          <p:cNvSpPr/>
          <p:nvPr/>
        </p:nvSpPr>
        <p:spPr>
          <a:xfrm>
            <a:off x="3174252" y="1334800"/>
            <a:ext cx="74400" cy="1458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7" name="Google Shape;387;p42"/>
          <p:cNvSpPr/>
          <p:nvPr/>
        </p:nvSpPr>
        <p:spPr>
          <a:xfrm>
            <a:off x="3174259" y="2987223"/>
            <a:ext cx="74400" cy="12990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8" name="Google Shape;388;p42"/>
          <p:cNvSpPr/>
          <p:nvPr/>
        </p:nvSpPr>
        <p:spPr>
          <a:xfrm>
            <a:off x="3853964" y="1334800"/>
            <a:ext cx="74400" cy="1458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89" name="Google Shape;389;p42"/>
          <p:cNvSpPr/>
          <p:nvPr/>
        </p:nvSpPr>
        <p:spPr>
          <a:xfrm>
            <a:off x="3853963" y="2987224"/>
            <a:ext cx="74400" cy="12990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390" name="Google Shape;390;p42"/>
          <p:cNvCxnSpPr/>
          <p:nvPr/>
        </p:nvCxnSpPr>
        <p:spPr>
          <a:xfrm flipH="1" rot="10800000">
            <a:off x="2705638" y="2078400"/>
            <a:ext cx="3663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1" name="Google Shape;391;p42"/>
          <p:cNvCxnSpPr/>
          <p:nvPr/>
        </p:nvCxnSpPr>
        <p:spPr>
          <a:xfrm>
            <a:off x="2789763" y="3740300"/>
            <a:ext cx="2355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392" name="Google Shape;392;p42"/>
          <p:cNvCxnSpPr/>
          <p:nvPr/>
        </p:nvCxnSpPr>
        <p:spPr>
          <a:xfrm flipH="1" rot="10800000">
            <a:off x="4095884" y="2835725"/>
            <a:ext cx="381900" cy="210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393" name="Google Shape;393;p42"/>
          <p:cNvSpPr/>
          <p:nvPr/>
        </p:nvSpPr>
        <p:spPr>
          <a:xfrm>
            <a:off x="4589725" y="1761950"/>
            <a:ext cx="74400" cy="2041500"/>
          </a:xfrm>
          <a:prstGeom prst="leftBracket">
            <a:avLst>
              <a:gd fmla="val 0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4" name="Google Shape;394;p42"/>
          <p:cNvSpPr/>
          <p:nvPr/>
        </p:nvSpPr>
        <p:spPr>
          <a:xfrm>
            <a:off x="5194603" y="1761950"/>
            <a:ext cx="74400" cy="1978500"/>
          </a:xfrm>
          <a:prstGeom prst="righ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95" name="Google Shape;395;p42"/>
          <p:cNvSpPr txBox="1"/>
          <p:nvPr/>
        </p:nvSpPr>
        <p:spPr>
          <a:xfrm>
            <a:off x="4728067" y="1961800"/>
            <a:ext cx="540900" cy="266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1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…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0.36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0.65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000000"/>
                </a:solidFill>
              </a:rPr>
              <a:t>0</a:t>
            </a:r>
            <a:endParaRPr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1100"/>
              <a:buFont typeface="Arial"/>
              <a:buNone/>
            </a:pPr>
            <a:r>
              <a:t/>
            </a:r>
            <a:endParaRPr>
              <a:solidFill>
                <a:srgbClr val="000000"/>
              </a:solidFill>
            </a:endParaRPr>
          </a:p>
        </p:txBody>
      </p:sp>
      <p:cxnSp>
        <p:nvCxnSpPr>
          <p:cNvPr id="396" name="Google Shape;396;p42"/>
          <p:cNvCxnSpPr/>
          <p:nvPr/>
        </p:nvCxnSpPr>
        <p:spPr>
          <a:xfrm flipH="1" rot="10800000">
            <a:off x="5325487" y="2840975"/>
            <a:ext cx="660900" cy="1050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pic>
        <p:nvPicPr>
          <p:cNvPr id="397" name="Google Shape;397;p42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111881" y="2196722"/>
            <a:ext cx="2358083" cy="1299000"/>
          </a:xfrm>
          <a:prstGeom prst="rect">
            <a:avLst/>
          </a:prstGeom>
          <a:noFill/>
          <a:ln>
            <a:noFill/>
          </a:ln>
        </p:spPr>
      </p:pic>
      <p:sp>
        <p:nvSpPr>
          <p:cNvPr id="398" name="Google Shape;398;p42"/>
          <p:cNvSpPr txBox="1"/>
          <p:nvPr/>
        </p:nvSpPr>
        <p:spPr>
          <a:xfrm>
            <a:off x="453825" y="469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получения карт активаций, мы </a:t>
            </a:r>
            <a:r>
              <a:rPr b="1" lang="ru"/>
              <a:t>развернем все карты в векторы, сконкатенируем</a:t>
            </a:r>
            <a:r>
              <a:rPr lang="ru"/>
              <a:t> и подадим на вход полносвязной сети</a:t>
            </a:r>
            <a:endParaRPr/>
          </a:p>
        </p:txBody>
      </p:sp>
      <p:pic>
        <p:nvPicPr>
          <p:cNvPr id="399" name="Google Shape;399;p42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42388" y="2315239"/>
            <a:ext cx="885925" cy="1061959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400" name="Google Shape;400;p42"/>
          <p:cNvCxnSpPr>
            <a:stCxn id="399" idx="3"/>
            <a:endCxn id="383" idx="1"/>
          </p:cNvCxnSpPr>
          <p:nvPr/>
        </p:nvCxnSpPr>
        <p:spPr>
          <a:xfrm flipH="1" rot="10800000">
            <a:off x="1228312" y="2122919"/>
            <a:ext cx="476700" cy="723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401" name="Google Shape;401;p42"/>
          <p:cNvCxnSpPr>
            <a:stCxn id="399" idx="3"/>
          </p:cNvCxnSpPr>
          <p:nvPr/>
        </p:nvCxnSpPr>
        <p:spPr>
          <a:xfrm>
            <a:off x="1228312" y="2846219"/>
            <a:ext cx="5412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02" name="Google Shape;402;p42"/>
          <p:cNvSpPr txBox="1"/>
          <p:nvPr/>
        </p:nvSpPr>
        <p:spPr>
          <a:xfrm>
            <a:off x="97012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свертки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3" name="Google Shape;403;p42"/>
          <p:cNvSpPr txBox="1"/>
          <p:nvPr/>
        </p:nvSpPr>
        <p:spPr>
          <a:xfrm>
            <a:off x="2515475" y="4421400"/>
            <a:ext cx="9927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flatten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4" name="Google Shape;404;p42"/>
          <p:cNvSpPr txBox="1"/>
          <p:nvPr/>
        </p:nvSpPr>
        <p:spPr>
          <a:xfrm>
            <a:off x="3676425" y="4421400"/>
            <a:ext cx="14595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конкатенация</a:t>
            </a:r>
            <a:endParaRPr>
              <a:solidFill>
                <a:srgbClr val="CC0000"/>
              </a:solidFill>
            </a:endParaRPr>
          </a:p>
        </p:txBody>
      </p:sp>
      <p:sp>
        <p:nvSpPr>
          <p:cNvPr id="405" name="Google Shape;405;p42"/>
          <p:cNvSpPr txBox="1"/>
          <p:nvPr/>
        </p:nvSpPr>
        <p:spPr>
          <a:xfrm>
            <a:off x="5304175" y="4421400"/>
            <a:ext cx="2238900" cy="431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CC0000"/>
                </a:solidFill>
              </a:rPr>
              <a:t>подача в полносвязную сеть</a:t>
            </a:r>
            <a:endParaRPr>
              <a:solidFill>
                <a:srgbClr val="CC0000"/>
              </a:solidFill>
            </a:endParaRPr>
          </a:p>
        </p:txBody>
      </p:sp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9" name="Shape 4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10" name="Google Shape;410;p4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305149" y="1933525"/>
            <a:ext cx="6007643" cy="2730953"/>
          </a:xfrm>
          <a:prstGeom prst="rect">
            <a:avLst/>
          </a:prstGeom>
          <a:noFill/>
          <a:ln>
            <a:noFill/>
          </a:ln>
        </p:spPr>
      </p:pic>
      <p:sp>
        <p:nvSpPr>
          <p:cNvPr id="411" name="Google Shape;411;p43"/>
          <p:cNvSpPr/>
          <p:nvPr/>
        </p:nvSpPr>
        <p:spPr>
          <a:xfrm rot="5400000">
            <a:off x="3869222" y="350801"/>
            <a:ext cx="92100" cy="26961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2" name="Google Shape;412;p43"/>
          <p:cNvSpPr txBox="1"/>
          <p:nvPr/>
        </p:nvSpPr>
        <p:spPr>
          <a:xfrm>
            <a:off x="3439179" y="1226250"/>
            <a:ext cx="952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</a:t>
            </a:r>
            <a:endParaRPr/>
          </a:p>
        </p:txBody>
      </p:sp>
      <p:sp>
        <p:nvSpPr>
          <p:cNvPr id="413" name="Google Shape;413;p43"/>
          <p:cNvSpPr txBox="1"/>
          <p:nvPr/>
        </p:nvSpPr>
        <p:spPr>
          <a:xfrm>
            <a:off x="5630392" y="1300957"/>
            <a:ext cx="2323200" cy="51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Полносвязная сеть (классификатор)</a:t>
            </a:r>
            <a:endParaRPr/>
          </a:p>
        </p:txBody>
      </p:sp>
      <p:sp>
        <p:nvSpPr>
          <p:cNvPr id="414" name="Google Shape;414;p43"/>
          <p:cNvSpPr/>
          <p:nvPr/>
        </p:nvSpPr>
        <p:spPr>
          <a:xfrm rot="5400000">
            <a:off x="6360267" y="1203775"/>
            <a:ext cx="92100" cy="1551600"/>
          </a:xfrm>
          <a:prstGeom prst="leftBracket">
            <a:avLst>
              <a:gd fmla="val 8333" name="adj"/>
            </a:avLst>
          </a:prstGeom>
          <a:noFill/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5" name="Google Shape;415;p43"/>
          <p:cNvSpPr/>
          <p:nvPr/>
        </p:nvSpPr>
        <p:spPr>
          <a:xfrm>
            <a:off x="1190400" y="3957093"/>
            <a:ext cx="65283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6" name="Google Shape;416;p43"/>
          <p:cNvSpPr/>
          <p:nvPr/>
        </p:nvSpPr>
        <p:spPr>
          <a:xfrm>
            <a:off x="2383589" y="3784266"/>
            <a:ext cx="3075000" cy="4146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7" name="Google Shape;417;p43"/>
          <p:cNvSpPr/>
          <p:nvPr/>
        </p:nvSpPr>
        <p:spPr>
          <a:xfrm>
            <a:off x="2521162" y="3657473"/>
            <a:ext cx="6999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8" name="Google Shape;418;p43"/>
          <p:cNvSpPr/>
          <p:nvPr/>
        </p:nvSpPr>
        <p:spPr>
          <a:xfrm>
            <a:off x="4207815" y="3657473"/>
            <a:ext cx="1342500" cy="207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19" name="Google Shape;419;p43"/>
          <p:cNvSpPr/>
          <p:nvPr/>
        </p:nvSpPr>
        <p:spPr>
          <a:xfrm>
            <a:off x="4196907" y="3017811"/>
            <a:ext cx="354900" cy="92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20" name="Google Shape;420;p43"/>
          <p:cNvSpPr txBox="1"/>
          <p:nvPr/>
        </p:nvSpPr>
        <p:spPr>
          <a:xfrm>
            <a:off x="232275" y="40657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Сверточная нейросеть</a:t>
            </a:r>
            <a:endParaRPr sz="2800">
              <a:solidFill>
                <a:srgbClr val="000000"/>
              </a:solidFill>
            </a:endParaRPr>
          </a:p>
        </p:txBody>
      </p:sp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4" name="Shape 4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25" name="Google Shape;425;p4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840975" y="2050350"/>
            <a:ext cx="1462050" cy="1298400"/>
          </a:xfrm>
          <a:prstGeom prst="rect">
            <a:avLst/>
          </a:prstGeom>
          <a:noFill/>
          <a:ln>
            <a:noFill/>
          </a:ln>
        </p:spPr>
      </p:pic>
      <p:sp>
        <p:nvSpPr>
          <p:cNvPr id="426" name="Google Shape;426;p44"/>
          <p:cNvSpPr txBox="1"/>
          <p:nvPr/>
        </p:nvSpPr>
        <p:spPr>
          <a:xfrm>
            <a:off x="432775" y="7530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Для real-world изображений одной операции свертки не хватит, чтобы выделить всю нужную информацию из изображения</a:t>
            </a:r>
            <a:endParaRPr/>
          </a:p>
        </p:txBody>
      </p:sp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p45"/>
          <p:cNvSpPr/>
          <p:nvPr/>
        </p:nvSpPr>
        <p:spPr>
          <a:xfrm>
            <a:off x="1218738" y="3418539"/>
            <a:ext cx="1016400" cy="1032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2" name="Google Shape;432;p45"/>
          <p:cNvSpPr/>
          <p:nvPr/>
        </p:nvSpPr>
        <p:spPr>
          <a:xfrm>
            <a:off x="2584272" y="3671212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3" name="Google Shape;433;p45"/>
          <p:cNvSpPr/>
          <p:nvPr/>
        </p:nvSpPr>
        <p:spPr>
          <a:xfrm>
            <a:off x="3447114" y="3418539"/>
            <a:ext cx="783600" cy="774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4" name="Google Shape;434;p45"/>
          <p:cNvSpPr/>
          <p:nvPr/>
        </p:nvSpPr>
        <p:spPr>
          <a:xfrm>
            <a:off x="4309957" y="3595914"/>
            <a:ext cx="783600" cy="419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35" name="Google Shape;435;p45"/>
          <p:cNvSpPr/>
          <p:nvPr/>
        </p:nvSpPr>
        <p:spPr>
          <a:xfrm>
            <a:off x="3802283" y="1247022"/>
            <a:ext cx="709500" cy="1139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36" name="Google Shape;436;p4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1687" y="2067614"/>
            <a:ext cx="847139" cy="763818"/>
          </a:xfrm>
          <a:prstGeom prst="rect">
            <a:avLst/>
          </a:prstGeom>
          <a:noFill/>
          <a:ln>
            <a:noFill/>
          </a:ln>
        </p:spPr>
      </p:pic>
      <p:sp>
        <p:nvSpPr>
          <p:cNvPr id="437" name="Google Shape;437;p45"/>
          <p:cNvSpPr txBox="1"/>
          <p:nvPr/>
        </p:nvSpPr>
        <p:spPr>
          <a:xfrm>
            <a:off x="4309978" y="3679502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30</a:t>
            </a:r>
            <a:r>
              <a:rPr b="1" lang="ru" sz="1300"/>
              <a:t> x 30 x 5</a:t>
            </a:r>
            <a:endParaRPr b="1" sz="1300"/>
          </a:p>
        </p:txBody>
      </p:sp>
      <p:sp>
        <p:nvSpPr>
          <p:cNvPr id="438" name="Google Shape;438;p45"/>
          <p:cNvSpPr txBox="1"/>
          <p:nvPr/>
        </p:nvSpPr>
        <p:spPr>
          <a:xfrm>
            <a:off x="2435792" y="1050613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1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ядер 3*3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sp>
        <p:nvSpPr>
          <p:cNvPr id="439" name="Google Shape;439;p45"/>
          <p:cNvSpPr txBox="1"/>
          <p:nvPr/>
        </p:nvSpPr>
        <p:spPr>
          <a:xfrm>
            <a:off x="2235244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cxnSp>
        <p:nvCxnSpPr>
          <p:cNvPr id="440" name="Google Shape;440;p45"/>
          <p:cNvCxnSpPr/>
          <p:nvPr/>
        </p:nvCxnSpPr>
        <p:spPr>
          <a:xfrm>
            <a:off x="3484637" y="2451030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1" name="Google Shape;441;p45"/>
          <p:cNvSpPr/>
          <p:nvPr/>
        </p:nvSpPr>
        <p:spPr>
          <a:xfrm>
            <a:off x="4030337" y="1894507"/>
            <a:ext cx="508200" cy="419100"/>
          </a:xfrm>
          <a:prstGeom prst="rect">
            <a:avLst/>
          </a:prstGeom>
          <a:solidFill>
            <a:srgbClr val="434343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2" name="Google Shape;442;p45"/>
          <p:cNvSpPr/>
          <p:nvPr/>
        </p:nvSpPr>
        <p:spPr>
          <a:xfrm>
            <a:off x="4205078" y="2066119"/>
            <a:ext cx="508200" cy="419100"/>
          </a:xfrm>
          <a:prstGeom prst="rect">
            <a:avLst/>
          </a:prstGeom>
          <a:solidFill>
            <a:srgbClr val="666666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3" name="Google Shape;443;p45"/>
          <p:cNvSpPr/>
          <p:nvPr/>
        </p:nvSpPr>
        <p:spPr>
          <a:xfrm>
            <a:off x="4310460" y="2242944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4" name="Google Shape;444;p45"/>
          <p:cNvSpPr/>
          <p:nvPr/>
        </p:nvSpPr>
        <p:spPr>
          <a:xfrm>
            <a:off x="4358578" y="2414007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5" name="Google Shape;445;p45"/>
          <p:cNvSpPr/>
          <p:nvPr/>
        </p:nvSpPr>
        <p:spPr>
          <a:xfrm>
            <a:off x="4484584" y="257463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46" name="Google Shape;446;p45"/>
          <p:cNvSpPr txBox="1"/>
          <p:nvPr/>
        </p:nvSpPr>
        <p:spPr>
          <a:xfrm>
            <a:off x="3696761" y="1469749"/>
            <a:ext cx="18318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5 карт активации</a:t>
            </a:r>
            <a:endParaRPr sz="1000"/>
          </a:p>
        </p:txBody>
      </p:sp>
      <p:sp>
        <p:nvSpPr>
          <p:cNvPr id="447" name="Google Shape;447;p45"/>
          <p:cNvSpPr txBox="1"/>
          <p:nvPr/>
        </p:nvSpPr>
        <p:spPr>
          <a:xfrm>
            <a:off x="4866781" y="1053834"/>
            <a:ext cx="18741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>
                <a:solidFill>
                  <a:srgbClr val="FF0000"/>
                </a:solidFill>
              </a:rPr>
              <a:t>2 сверточный слой</a:t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000"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ядра 3*3*5</a:t>
            </a:r>
            <a:r>
              <a:rPr lang="ru" sz="1000">
                <a:solidFill>
                  <a:srgbClr val="FF0000"/>
                </a:solidFill>
              </a:rPr>
              <a:t> </a:t>
            </a:r>
            <a:endParaRPr sz="1000">
              <a:solidFill>
                <a:srgbClr val="FF0000"/>
              </a:solidFill>
            </a:endParaRPr>
          </a:p>
        </p:txBody>
      </p:sp>
      <p:cxnSp>
        <p:nvCxnSpPr>
          <p:cNvPr id="448" name="Google Shape;448;p45"/>
          <p:cNvCxnSpPr/>
          <p:nvPr/>
        </p:nvCxnSpPr>
        <p:spPr>
          <a:xfrm>
            <a:off x="6178876" y="2525244"/>
            <a:ext cx="381000" cy="0"/>
          </a:xfrm>
          <a:prstGeom prst="straightConnector1">
            <a:avLst/>
          </a:prstGeom>
          <a:noFill/>
          <a:ln cap="flat" cmpd="sng" w="9525">
            <a:solidFill>
              <a:srgbClr val="595959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449" name="Google Shape;449;p45"/>
          <p:cNvSpPr/>
          <p:nvPr/>
        </p:nvSpPr>
        <p:spPr>
          <a:xfrm>
            <a:off x="6822875" y="2378662"/>
            <a:ext cx="508200" cy="419100"/>
          </a:xfrm>
          <a:prstGeom prst="rect">
            <a:avLst/>
          </a:prstGeom>
          <a:solidFill>
            <a:srgbClr val="EEEEEE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0" name="Google Shape;450;p45"/>
          <p:cNvSpPr txBox="1"/>
          <p:nvPr/>
        </p:nvSpPr>
        <p:spPr>
          <a:xfrm>
            <a:off x="1388038" y="3671189"/>
            <a:ext cx="847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200"/>
              <a:t>32*32</a:t>
            </a:r>
            <a:endParaRPr b="1" sz="1200"/>
          </a:p>
        </p:txBody>
      </p:sp>
      <p:sp>
        <p:nvSpPr>
          <p:cNvPr id="451" name="Google Shape;451;p45"/>
          <p:cNvSpPr/>
          <p:nvPr/>
        </p:nvSpPr>
        <p:spPr>
          <a:xfrm>
            <a:off x="6668172" y="2239912"/>
            <a:ext cx="508200" cy="419100"/>
          </a:xfrm>
          <a:prstGeom prst="rect">
            <a:avLst/>
          </a:prstGeom>
          <a:solidFill>
            <a:srgbClr val="B7B7B7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2" name="Google Shape;452;p45"/>
          <p:cNvSpPr/>
          <p:nvPr/>
        </p:nvSpPr>
        <p:spPr>
          <a:xfrm>
            <a:off x="6614154" y="2131825"/>
            <a:ext cx="508200" cy="419100"/>
          </a:xfrm>
          <a:prstGeom prst="rect">
            <a:avLst/>
          </a:prstGeom>
          <a:solidFill>
            <a:srgbClr val="999999"/>
          </a:solidFill>
          <a:ln cap="flat" cmpd="sng" w="9525">
            <a:solidFill>
              <a:srgbClr val="595959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53" name="Google Shape;453;p45"/>
          <p:cNvSpPr txBox="1"/>
          <p:nvPr/>
        </p:nvSpPr>
        <p:spPr>
          <a:xfrm>
            <a:off x="6534573" y="3577577"/>
            <a:ext cx="10848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ru" sz="1300"/>
              <a:t>28</a:t>
            </a:r>
            <a:r>
              <a:rPr b="1" lang="ru" sz="1300"/>
              <a:t> x 28 x 3</a:t>
            </a:r>
            <a:endParaRPr b="1" sz="1300"/>
          </a:p>
        </p:txBody>
      </p:sp>
      <p:sp>
        <p:nvSpPr>
          <p:cNvPr id="454" name="Google Shape;454;p45"/>
          <p:cNvSpPr txBox="1"/>
          <p:nvPr/>
        </p:nvSpPr>
        <p:spPr>
          <a:xfrm>
            <a:off x="7525580" y="223995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sp>
        <p:nvSpPr>
          <p:cNvPr id="455" name="Google Shape;455;p45"/>
          <p:cNvSpPr txBox="1"/>
          <p:nvPr/>
        </p:nvSpPr>
        <p:spPr>
          <a:xfrm>
            <a:off x="7852234" y="2279660"/>
            <a:ext cx="508200" cy="339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</a:t>
            </a:r>
            <a:endParaRPr/>
          </a:p>
        </p:txBody>
      </p:sp>
      <p:sp>
        <p:nvSpPr>
          <p:cNvPr id="456" name="Google Shape;456;p45"/>
          <p:cNvSpPr txBox="1"/>
          <p:nvPr/>
        </p:nvSpPr>
        <p:spPr>
          <a:xfrm>
            <a:off x="4966481" y="2239904"/>
            <a:ext cx="508200" cy="419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x</a:t>
            </a:r>
            <a:endParaRPr/>
          </a:p>
        </p:txBody>
      </p:sp>
      <p:pic>
        <p:nvPicPr>
          <p:cNvPr id="457" name="Google Shape;457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484125" y="17516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8" name="Google Shape;458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562363" y="234256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59" name="Google Shape;459;p4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611888" y="2933510"/>
            <a:ext cx="508200" cy="56201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0" name="Google Shape;460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547625" y="1888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1" name="Google Shape;461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636975" y="2131838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2" name="Google Shape;462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706450" y="23786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3" name="Google Shape;463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859875" y="2619263"/>
            <a:ext cx="508200" cy="635250"/>
          </a:xfrm>
          <a:prstGeom prst="rect">
            <a:avLst/>
          </a:prstGeom>
          <a:noFill/>
          <a:ln>
            <a:noFill/>
          </a:ln>
        </p:spPr>
      </p:pic>
      <p:pic>
        <p:nvPicPr>
          <p:cNvPr id="464" name="Google Shape;464;p4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958163" y="2901525"/>
            <a:ext cx="508200" cy="635250"/>
          </a:xfrm>
          <a:prstGeom prst="rect">
            <a:avLst/>
          </a:prstGeom>
          <a:noFill/>
          <a:ln>
            <a:noFill/>
          </a:ln>
        </p:spPr>
      </p:pic>
      <p:sp>
        <p:nvSpPr>
          <p:cNvPr id="465" name="Google Shape;465;p45"/>
          <p:cNvSpPr txBox="1"/>
          <p:nvPr/>
        </p:nvSpPr>
        <p:spPr>
          <a:xfrm>
            <a:off x="338100" y="2692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Потребуется несколько слоев сверток</a:t>
            </a:r>
            <a:endParaRPr/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69" name="Shape 4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70" name="Google Shape;470;p4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38756" y="951375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71" name="Google Shape;471;p46"/>
          <p:cNvSpPr txBox="1"/>
          <p:nvPr/>
        </p:nvSpPr>
        <p:spPr>
          <a:xfrm>
            <a:off x="1704364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2" name="Google Shape;472;p46"/>
          <p:cNvSpPr txBox="1"/>
          <p:nvPr/>
        </p:nvSpPr>
        <p:spPr>
          <a:xfrm>
            <a:off x="2908753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3" name="Google Shape;473;p46"/>
          <p:cNvSpPr txBox="1"/>
          <p:nvPr/>
        </p:nvSpPr>
        <p:spPr>
          <a:xfrm>
            <a:off x="3848035" y="438034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4" name="Google Shape;474;p46"/>
          <p:cNvSpPr txBox="1"/>
          <p:nvPr/>
        </p:nvSpPr>
        <p:spPr>
          <a:xfrm>
            <a:off x="4787318" y="426975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75" name="Google Shape;475;p46"/>
          <p:cNvSpPr/>
          <p:nvPr/>
        </p:nvSpPr>
        <p:spPr>
          <a:xfrm>
            <a:off x="1508431" y="2677012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6" name="Google Shape;476;p46"/>
          <p:cNvSpPr/>
          <p:nvPr/>
        </p:nvSpPr>
        <p:spPr>
          <a:xfrm>
            <a:off x="2994939" y="293373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7" name="Google Shape;477;p46"/>
          <p:cNvSpPr/>
          <p:nvPr/>
        </p:nvSpPr>
        <p:spPr>
          <a:xfrm>
            <a:off x="3934222" y="2677012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8" name="Google Shape;478;p46"/>
          <p:cNvSpPr/>
          <p:nvPr/>
        </p:nvSpPr>
        <p:spPr>
          <a:xfrm>
            <a:off x="4873504" y="285722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79" name="Google Shape;479;p46"/>
          <p:cNvSpPr/>
          <p:nvPr/>
        </p:nvSpPr>
        <p:spPr>
          <a:xfrm>
            <a:off x="5640414" y="2988381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0" name="Google Shape;480;p4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54036" y="1769412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481" name="Google Shape;481;p46"/>
          <p:cNvSpPr/>
          <p:nvPr/>
        </p:nvSpPr>
        <p:spPr>
          <a:xfrm>
            <a:off x="2603430" y="267701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2" name="Google Shape;482;p46"/>
          <p:cNvSpPr/>
          <p:nvPr/>
        </p:nvSpPr>
        <p:spPr>
          <a:xfrm>
            <a:off x="3438966" y="237740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3" name="Google Shape;483;p46"/>
          <p:cNvSpPr/>
          <p:nvPr/>
        </p:nvSpPr>
        <p:spPr>
          <a:xfrm>
            <a:off x="4539608" y="2447393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4" name="Google Shape;484;p46"/>
          <p:cNvSpPr/>
          <p:nvPr/>
        </p:nvSpPr>
        <p:spPr>
          <a:xfrm>
            <a:off x="5225263" y="214692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5" name="Google Shape;485;p46"/>
          <p:cNvSpPr/>
          <p:nvPr/>
        </p:nvSpPr>
        <p:spPr>
          <a:xfrm>
            <a:off x="6153012" y="280816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86" name="Google Shape;486;p46"/>
          <p:cNvSpPr/>
          <p:nvPr/>
        </p:nvSpPr>
        <p:spPr>
          <a:xfrm>
            <a:off x="6838694" y="2578544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487" name="Google Shape;487;p4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04356" y="2900816"/>
            <a:ext cx="1264531" cy="753889"/>
          </a:xfrm>
          <a:prstGeom prst="rect">
            <a:avLst/>
          </a:prstGeom>
          <a:noFill/>
          <a:ln>
            <a:noFill/>
          </a:ln>
        </p:spPr>
      </p:pic>
      <p:pic>
        <p:nvPicPr>
          <p:cNvPr id="488" name="Google Shape;488;p46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3379326" y="2927347"/>
            <a:ext cx="1496754" cy="700815"/>
          </a:xfrm>
          <a:prstGeom prst="rect">
            <a:avLst/>
          </a:prstGeom>
          <a:noFill/>
          <a:ln>
            <a:noFill/>
          </a:ln>
        </p:spPr>
      </p:pic>
      <p:pic>
        <p:nvPicPr>
          <p:cNvPr id="489" name="Google Shape;489;p46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5286511" y="2857229"/>
            <a:ext cx="1471832" cy="1048592"/>
          </a:xfrm>
          <a:prstGeom prst="rect">
            <a:avLst/>
          </a:prstGeom>
          <a:noFill/>
          <a:ln>
            <a:noFill/>
          </a:ln>
        </p:spPr>
      </p:pic>
      <p:sp>
        <p:nvSpPr>
          <p:cNvPr id="490" name="Google Shape;490;p46"/>
          <p:cNvSpPr txBox="1"/>
          <p:nvPr/>
        </p:nvSpPr>
        <p:spPr>
          <a:xfrm>
            <a:off x="995450" y="385665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491" name="Google Shape;491;p46"/>
          <p:cNvSpPr txBox="1"/>
          <p:nvPr/>
        </p:nvSpPr>
        <p:spPr>
          <a:xfrm>
            <a:off x="3171051" y="3905820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492" name="Google Shape;492;p46"/>
          <p:cNvSpPr txBox="1"/>
          <p:nvPr/>
        </p:nvSpPr>
        <p:spPr>
          <a:xfrm>
            <a:off x="5225249" y="3987621"/>
            <a:ext cx="19134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96" name="Shape 49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97" name="Google Shape;497;p4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128206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498" name="Google Shape;498;p47"/>
          <p:cNvSpPr txBox="1"/>
          <p:nvPr/>
        </p:nvSpPr>
        <p:spPr>
          <a:xfrm>
            <a:off x="1693814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499" name="Google Shape;499;p47"/>
          <p:cNvSpPr txBox="1"/>
          <p:nvPr/>
        </p:nvSpPr>
        <p:spPr>
          <a:xfrm>
            <a:off x="2898203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0" name="Google Shape;500;p47"/>
          <p:cNvSpPr txBox="1"/>
          <p:nvPr/>
        </p:nvSpPr>
        <p:spPr>
          <a:xfrm>
            <a:off x="3837485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1" name="Google Shape;501;p47"/>
          <p:cNvSpPr txBox="1"/>
          <p:nvPr/>
        </p:nvSpPr>
        <p:spPr>
          <a:xfrm>
            <a:off x="4776768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02" name="Google Shape;502;p47"/>
          <p:cNvSpPr/>
          <p:nvPr/>
        </p:nvSpPr>
        <p:spPr>
          <a:xfrm>
            <a:off x="1497881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3" name="Google Shape;503;p47"/>
          <p:cNvSpPr/>
          <p:nvPr/>
        </p:nvSpPr>
        <p:spPr>
          <a:xfrm>
            <a:off x="2984389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4" name="Google Shape;504;p47"/>
          <p:cNvSpPr/>
          <p:nvPr/>
        </p:nvSpPr>
        <p:spPr>
          <a:xfrm>
            <a:off x="3923672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5" name="Google Shape;505;p47"/>
          <p:cNvSpPr/>
          <p:nvPr/>
        </p:nvSpPr>
        <p:spPr>
          <a:xfrm>
            <a:off x="4862954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6" name="Google Shape;506;p47"/>
          <p:cNvSpPr/>
          <p:nvPr/>
        </p:nvSpPr>
        <p:spPr>
          <a:xfrm>
            <a:off x="5629864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07" name="Google Shape;507;p4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243486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08" name="Google Shape;508;p47"/>
          <p:cNvSpPr/>
          <p:nvPr/>
        </p:nvSpPr>
        <p:spPr>
          <a:xfrm>
            <a:off x="2592880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09" name="Google Shape;509;p47"/>
          <p:cNvSpPr/>
          <p:nvPr/>
        </p:nvSpPr>
        <p:spPr>
          <a:xfrm>
            <a:off x="3428416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0" name="Google Shape;510;p47"/>
          <p:cNvSpPr/>
          <p:nvPr/>
        </p:nvSpPr>
        <p:spPr>
          <a:xfrm>
            <a:off x="4529058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1" name="Google Shape;511;p47"/>
          <p:cNvSpPr/>
          <p:nvPr/>
        </p:nvSpPr>
        <p:spPr>
          <a:xfrm>
            <a:off x="5214713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2" name="Google Shape;512;p47"/>
          <p:cNvSpPr/>
          <p:nvPr/>
        </p:nvSpPr>
        <p:spPr>
          <a:xfrm>
            <a:off x="6142462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13" name="Google Shape;513;p47"/>
          <p:cNvSpPr/>
          <p:nvPr/>
        </p:nvSpPr>
        <p:spPr>
          <a:xfrm>
            <a:off x="6828144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14" name="Google Shape;514;p47"/>
          <p:cNvCxnSpPr/>
          <p:nvPr/>
        </p:nvCxnSpPr>
        <p:spPr>
          <a:xfrm flipH="1">
            <a:off x="2568025" y="1480200"/>
            <a:ext cx="10500" cy="1178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15" name="Google Shape;515;p47"/>
          <p:cNvSpPr txBox="1"/>
          <p:nvPr/>
        </p:nvSpPr>
        <p:spPr>
          <a:xfrm>
            <a:off x="867550" y="2390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После сверточных слоев, как и после полносвязных, используется функция активации.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Самая популярная и хорошо работающая функция активации промежуточных слоев -- </a:t>
            </a:r>
            <a:r>
              <a:rPr lang="ru">
                <a:solidFill>
                  <a:srgbClr val="CC0000"/>
                </a:solidFill>
              </a:rPr>
              <a:t>relu</a:t>
            </a:r>
            <a:endParaRPr>
              <a:solidFill>
                <a:srgbClr val="CC0000"/>
              </a:solidFill>
            </a:endParaRPr>
          </a:p>
        </p:txBody>
      </p:sp>
      <p:cxnSp>
        <p:nvCxnSpPr>
          <p:cNvPr id="516" name="Google Shape;516;p47"/>
          <p:cNvCxnSpPr/>
          <p:nvPr/>
        </p:nvCxnSpPr>
        <p:spPr>
          <a:xfrm>
            <a:off x="3483100" y="1469700"/>
            <a:ext cx="210300" cy="12201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7" name="Google Shape;517;p47"/>
          <p:cNvCxnSpPr/>
          <p:nvPr/>
        </p:nvCxnSpPr>
        <p:spPr>
          <a:xfrm>
            <a:off x="4524425" y="1396050"/>
            <a:ext cx="157800" cy="1314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8" name="Google Shape;518;p47"/>
          <p:cNvCxnSpPr/>
          <p:nvPr/>
        </p:nvCxnSpPr>
        <p:spPr>
          <a:xfrm>
            <a:off x="5586800" y="1396050"/>
            <a:ext cx="42000" cy="1472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19" name="Google Shape;519;p47"/>
          <p:cNvCxnSpPr/>
          <p:nvPr/>
        </p:nvCxnSpPr>
        <p:spPr>
          <a:xfrm>
            <a:off x="5860275" y="1375025"/>
            <a:ext cx="525900" cy="1125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520" name="Google Shape;520;p47"/>
          <p:cNvCxnSpPr/>
          <p:nvPr/>
        </p:nvCxnSpPr>
        <p:spPr>
          <a:xfrm>
            <a:off x="6175825" y="1259325"/>
            <a:ext cx="873000" cy="14199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24" name="Shape 5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25" name="Google Shape;525;p4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2431" y="2276700"/>
            <a:ext cx="6698971" cy="2638249"/>
          </a:xfrm>
          <a:prstGeom prst="rect">
            <a:avLst/>
          </a:prstGeom>
          <a:noFill/>
          <a:ln>
            <a:noFill/>
          </a:ln>
        </p:spPr>
      </p:pic>
      <p:sp>
        <p:nvSpPr>
          <p:cNvPr id="526" name="Google Shape;526;p48"/>
          <p:cNvSpPr txBox="1"/>
          <p:nvPr/>
        </p:nvSpPr>
        <p:spPr>
          <a:xfrm>
            <a:off x="968039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7" name="Google Shape;527;p48"/>
          <p:cNvSpPr txBox="1"/>
          <p:nvPr/>
        </p:nvSpPr>
        <p:spPr>
          <a:xfrm>
            <a:off x="2172428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8" name="Google Shape;528;p48"/>
          <p:cNvSpPr txBox="1"/>
          <p:nvPr/>
        </p:nvSpPr>
        <p:spPr>
          <a:xfrm>
            <a:off x="3111710" y="1763359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29" name="Google Shape;529;p48"/>
          <p:cNvSpPr txBox="1"/>
          <p:nvPr/>
        </p:nvSpPr>
        <p:spPr>
          <a:xfrm>
            <a:off x="4050993" y="1752300"/>
            <a:ext cx="8532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30" name="Google Shape;530;p48"/>
          <p:cNvSpPr/>
          <p:nvPr/>
        </p:nvSpPr>
        <p:spPr>
          <a:xfrm>
            <a:off x="772106" y="4002337"/>
            <a:ext cx="1106700" cy="1048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1" name="Google Shape;531;p48"/>
          <p:cNvSpPr/>
          <p:nvPr/>
        </p:nvSpPr>
        <p:spPr>
          <a:xfrm>
            <a:off x="2258614" y="4259059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2" name="Google Shape;532;p48"/>
          <p:cNvSpPr/>
          <p:nvPr/>
        </p:nvSpPr>
        <p:spPr>
          <a:xfrm>
            <a:off x="3197897" y="4002337"/>
            <a:ext cx="853200" cy="78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3" name="Google Shape;533;p48"/>
          <p:cNvSpPr/>
          <p:nvPr/>
        </p:nvSpPr>
        <p:spPr>
          <a:xfrm>
            <a:off x="4137179" y="4182554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4" name="Google Shape;534;p48"/>
          <p:cNvSpPr/>
          <p:nvPr/>
        </p:nvSpPr>
        <p:spPr>
          <a:xfrm>
            <a:off x="4904089" y="4313706"/>
            <a:ext cx="853200" cy="4260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35" name="Google Shape;535;p4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17711" y="3094737"/>
            <a:ext cx="722474" cy="607992"/>
          </a:xfrm>
          <a:prstGeom prst="rect">
            <a:avLst/>
          </a:prstGeom>
          <a:noFill/>
          <a:ln>
            <a:noFill/>
          </a:ln>
        </p:spPr>
      </p:pic>
      <p:sp>
        <p:nvSpPr>
          <p:cNvPr id="536" name="Google Shape;536;p48"/>
          <p:cNvSpPr/>
          <p:nvPr/>
        </p:nvSpPr>
        <p:spPr>
          <a:xfrm>
            <a:off x="1867105" y="4002337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7" name="Google Shape;537;p48"/>
          <p:cNvSpPr/>
          <p:nvPr/>
        </p:nvSpPr>
        <p:spPr>
          <a:xfrm>
            <a:off x="2702641" y="370272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8" name="Google Shape;538;p48"/>
          <p:cNvSpPr/>
          <p:nvPr/>
        </p:nvSpPr>
        <p:spPr>
          <a:xfrm>
            <a:off x="3803283" y="3772718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39" name="Google Shape;539;p48"/>
          <p:cNvSpPr/>
          <p:nvPr/>
        </p:nvSpPr>
        <p:spPr>
          <a:xfrm>
            <a:off x="4488938" y="3472252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0" name="Google Shape;540;p48"/>
          <p:cNvSpPr/>
          <p:nvPr/>
        </p:nvSpPr>
        <p:spPr>
          <a:xfrm>
            <a:off x="5416687" y="413348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41" name="Google Shape;541;p48"/>
          <p:cNvSpPr/>
          <p:nvPr/>
        </p:nvSpPr>
        <p:spPr>
          <a:xfrm>
            <a:off x="6102369" y="3903869"/>
            <a:ext cx="783600" cy="1311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542" name="Google Shape;542;p48"/>
          <p:cNvCxnSpPr/>
          <p:nvPr/>
        </p:nvCxnSpPr>
        <p:spPr>
          <a:xfrm>
            <a:off x="6691225" y="2111325"/>
            <a:ext cx="42000" cy="6207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3" name="Google Shape;543;p48"/>
          <p:cNvSpPr txBox="1"/>
          <p:nvPr/>
        </p:nvSpPr>
        <p:spPr>
          <a:xfrm>
            <a:off x="6133600" y="1616950"/>
            <a:ext cx="967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softmax</a:t>
            </a:r>
            <a:endParaRPr/>
          </a:p>
        </p:txBody>
      </p:sp>
      <p:cxnSp>
        <p:nvCxnSpPr>
          <p:cNvPr id="544" name="Google Shape;544;p48"/>
          <p:cNvCxnSpPr/>
          <p:nvPr/>
        </p:nvCxnSpPr>
        <p:spPr>
          <a:xfrm>
            <a:off x="7122475" y="3205225"/>
            <a:ext cx="546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545" name="Google Shape;545;p48"/>
          <p:cNvSpPr txBox="1"/>
          <p:nvPr/>
        </p:nvSpPr>
        <p:spPr>
          <a:xfrm>
            <a:off x="7414300" y="2992225"/>
            <a:ext cx="1840800" cy="426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Cross-Entropy </a:t>
            </a:r>
            <a:endParaRPr/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Loss</a:t>
            </a:r>
            <a:endParaRPr/>
          </a:p>
        </p:txBody>
      </p:sp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49" name="Shape 5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50" name="Google Shape;550;p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126093" y="2001597"/>
            <a:ext cx="5437407" cy="1942188"/>
          </a:xfrm>
          <a:prstGeom prst="rect">
            <a:avLst/>
          </a:prstGeom>
          <a:noFill/>
          <a:ln>
            <a:noFill/>
          </a:ln>
        </p:spPr>
      </p:pic>
      <p:sp>
        <p:nvSpPr>
          <p:cNvPr id="551" name="Google Shape;551;p49"/>
          <p:cNvSpPr txBox="1"/>
          <p:nvPr/>
        </p:nvSpPr>
        <p:spPr>
          <a:xfrm>
            <a:off x="3585184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1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2" name="Google Shape;552;p49"/>
          <p:cNvSpPr txBox="1"/>
          <p:nvPr/>
        </p:nvSpPr>
        <p:spPr>
          <a:xfrm>
            <a:off x="4562760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2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3" name="Google Shape;553;p49"/>
          <p:cNvSpPr txBox="1"/>
          <p:nvPr/>
        </p:nvSpPr>
        <p:spPr>
          <a:xfrm>
            <a:off x="5325155" y="1623694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3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4" name="Google Shape;554;p49"/>
          <p:cNvSpPr txBox="1"/>
          <p:nvPr/>
        </p:nvSpPr>
        <p:spPr>
          <a:xfrm>
            <a:off x="6087550" y="1615553"/>
            <a:ext cx="6927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4 слой </a:t>
            </a:r>
            <a:endParaRPr sz="10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сверток</a:t>
            </a:r>
            <a:endParaRPr sz="1000"/>
          </a:p>
        </p:txBody>
      </p:sp>
      <p:sp>
        <p:nvSpPr>
          <p:cNvPr id="555" name="Google Shape;555;p49"/>
          <p:cNvSpPr/>
          <p:nvPr/>
        </p:nvSpPr>
        <p:spPr>
          <a:xfrm>
            <a:off x="3426150" y="3271951"/>
            <a:ext cx="898200" cy="771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6" name="Google Shape;556;p49"/>
          <p:cNvSpPr/>
          <p:nvPr/>
        </p:nvSpPr>
        <p:spPr>
          <a:xfrm>
            <a:off x="4632716" y="3460941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7" name="Google Shape;557;p49"/>
          <p:cNvSpPr/>
          <p:nvPr/>
        </p:nvSpPr>
        <p:spPr>
          <a:xfrm>
            <a:off x="5395111" y="3271951"/>
            <a:ext cx="692700" cy="5787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8" name="Google Shape;558;p49"/>
          <p:cNvSpPr/>
          <p:nvPr/>
        </p:nvSpPr>
        <p:spPr>
          <a:xfrm>
            <a:off x="6157505" y="340462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59" name="Google Shape;559;p49"/>
          <p:cNvSpPr/>
          <p:nvPr/>
        </p:nvSpPr>
        <p:spPr>
          <a:xfrm>
            <a:off x="6779989" y="3501170"/>
            <a:ext cx="692700" cy="3135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0" name="Google Shape;560;p4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219663" y="2603807"/>
            <a:ext cx="586416" cy="447583"/>
          </a:xfrm>
          <a:prstGeom prst="rect">
            <a:avLst/>
          </a:prstGeom>
          <a:noFill/>
          <a:ln>
            <a:noFill/>
          </a:ln>
        </p:spPr>
      </p:pic>
      <p:sp>
        <p:nvSpPr>
          <p:cNvPr id="561" name="Google Shape;561;p49"/>
          <p:cNvSpPr/>
          <p:nvPr/>
        </p:nvSpPr>
        <p:spPr>
          <a:xfrm>
            <a:off x="4314936" y="327195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2" name="Google Shape;562;p49"/>
          <p:cNvSpPr/>
          <p:nvPr/>
        </p:nvSpPr>
        <p:spPr>
          <a:xfrm>
            <a:off x="4993122" y="305139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3" name="Google Shape;563;p49"/>
          <p:cNvSpPr/>
          <p:nvPr/>
        </p:nvSpPr>
        <p:spPr>
          <a:xfrm>
            <a:off x="5886489" y="310291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4" name="Google Shape;564;p49"/>
          <p:cNvSpPr/>
          <p:nvPr/>
        </p:nvSpPr>
        <p:spPr>
          <a:xfrm>
            <a:off x="6443020" y="2881721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5" name="Google Shape;565;p49"/>
          <p:cNvSpPr/>
          <p:nvPr/>
        </p:nvSpPr>
        <p:spPr>
          <a:xfrm>
            <a:off x="7196053" y="3368500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566" name="Google Shape;566;p49"/>
          <p:cNvSpPr/>
          <p:nvPr/>
        </p:nvSpPr>
        <p:spPr>
          <a:xfrm>
            <a:off x="7752607" y="3199463"/>
            <a:ext cx="636300" cy="963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567" name="Google Shape;567;p4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585178" y="3436708"/>
            <a:ext cx="1026392" cy="554987"/>
          </a:xfrm>
          <a:prstGeom prst="rect">
            <a:avLst/>
          </a:prstGeom>
          <a:noFill/>
          <a:ln>
            <a:noFill/>
          </a:ln>
        </p:spPr>
      </p:pic>
      <p:pic>
        <p:nvPicPr>
          <p:cNvPr id="568" name="Google Shape;568;p49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944714" y="3456239"/>
            <a:ext cx="1214882" cy="515915"/>
          </a:xfrm>
          <a:prstGeom prst="rect">
            <a:avLst/>
          </a:prstGeom>
          <a:noFill/>
          <a:ln>
            <a:noFill/>
          </a:ln>
        </p:spPr>
      </p:pic>
      <p:pic>
        <p:nvPicPr>
          <p:cNvPr id="569" name="Google Shape;569;p49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6492734" y="3404620"/>
            <a:ext cx="1194654" cy="771936"/>
          </a:xfrm>
          <a:prstGeom prst="rect">
            <a:avLst/>
          </a:prstGeom>
          <a:noFill/>
          <a:ln>
            <a:noFill/>
          </a:ln>
        </p:spPr>
      </p:pic>
      <p:sp>
        <p:nvSpPr>
          <p:cNvPr id="570" name="Google Shape;570;p49"/>
          <p:cNvSpPr txBox="1"/>
          <p:nvPr/>
        </p:nvSpPr>
        <p:spPr>
          <a:xfrm>
            <a:off x="3009775" y="4140360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Низкоуровневые паттерны</a:t>
            </a:r>
            <a:endParaRPr sz="1000"/>
          </a:p>
        </p:txBody>
      </p:sp>
      <p:sp>
        <p:nvSpPr>
          <p:cNvPr id="571" name="Google Shape;571;p49"/>
          <p:cNvSpPr txBox="1"/>
          <p:nvPr/>
        </p:nvSpPr>
        <p:spPr>
          <a:xfrm>
            <a:off x="4775662" y="4176557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Вырисовываются отдельные части </a:t>
            </a:r>
            <a:endParaRPr sz="1000"/>
          </a:p>
        </p:txBody>
      </p:sp>
      <p:sp>
        <p:nvSpPr>
          <p:cNvPr id="572" name="Google Shape;572;p49"/>
          <p:cNvSpPr txBox="1"/>
          <p:nvPr/>
        </p:nvSpPr>
        <p:spPr>
          <a:xfrm>
            <a:off x="6443009" y="4236776"/>
            <a:ext cx="1553100" cy="31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Выделены признаки изображения, важные для задачи</a:t>
            </a:r>
            <a:endParaRPr sz="1000"/>
          </a:p>
        </p:txBody>
      </p:sp>
      <p:sp>
        <p:nvSpPr>
          <p:cNvPr id="573" name="Google Shape;573;p49"/>
          <p:cNvSpPr txBox="1"/>
          <p:nvPr/>
        </p:nvSpPr>
        <p:spPr>
          <a:xfrm>
            <a:off x="270250" y="291400"/>
            <a:ext cx="6058500" cy="12516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Свертки -- как лампочки, которые “загораются” сильнее, если на изображении есть определенный паттерн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FF0000"/>
                </a:solidFill>
              </a:rPr>
              <a:t>На картах активации вы НЕ найдете никакого “понятного” рисунка: они есть индикаторы наличия некоего паттерна на картинке</a:t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77" name="Shape 5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78" name="Google Shape;578;p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274250" y="1972179"/>
            <a:ext cx="6071100" cy="2981899"/>
          </a:xfrm>
          <a:prstGeom prst="rect">
            <a:avLst/>
          </a:prstGeom>
          <a:noFill/>
          <a:ln>
            <a:noFill/>
          </a:ln>
        </p:spPr>
      </p:pic>
      <p:sp>
        <p:nvSpPr>
          <p:cNvPr id="579" name="Google Shape;579;p50"/>
          <p:cNvSpPr txBox="1"/>
          <p:nvPr/>
        </p:nvSpPr>
        <p:spPr>
          <a:xfrm>
            <a:off x="1274250" y="16681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Исходное изображение</a:t>
            </a:r>
            <a:endParaRPr sz="1100"/>
          </a:p>
        </p:txBody>
      </p:sp>
      <p:sp>
        <p:nvSpPr>
          <p:cNvPr id="580" name="Google Shape;580;p50"/>
          <p:cNvSpPr txBox="1"/>
          <p:nvPr/>
        </p:nvSpPr>
        <p:spPr>
          <a:xfrm>
            <a:off x="3891040" y="1691700"/>
            <a:ext cx="1518900" cy="39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Ядро</a:t>
            </a:r>
            <a:endParaRPr sz="11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(</a:t>
            </a:r>
            <a:r>
              <a:rPr b="1" lang="ru" sz="1100"/>
              <a:t>обучаемый параметр</a:t>
            </a:r>
            <a:r>
              <a:rPr lang="ru" sz="1100"/>
              <a:t>)</a:t>
            </a:r>
            <a:endParaRPr sz="1100"/>
          </a:p>
        </p:txBody>
      </p:sp>
      <p:sp>
        <p:nvSpPr>
          <p:cNvPr id="581" name="Google Shape;581;p50"/>
          <p:cNvSpPr txBox="1"/>
          <p:nvPr/>
        </p:nvSpPr>
        <p:spPr>
          <a:xfrm>
            <a:off x="5586525" y="1754950"/>
            <a:ext cx="2440200" cy="441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100"/>
              <a:t>Изображение, полученное после свертки</a:t>
            </a:r>
            <a:endParaRPr sz="1100"/>
          </a:p>
        </p:txBody>
      </p:sp>
      <p:sp>
        <p:nvSpPr>
          <p:cNvPr id="582" name="Google Shape;582;p50"/>
          <p:cNvSpPr txBox="1"/>
          <p:nvPr/>
        </p:nvSpPr>
        <p:spPr>
          <a:xfrm>
            <a:off x="242800" y="290900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800">
                <a:solidFill>
                  <a:srgbClr val="000000"/>
                </a:solidFill>
              </a:rPr>
              <a:t>Обучение нейросети</a:t>
            </a:r>
            <a:endParaRPr sz="2800">
              <a:solidFill>
                <a:srgbClr val="000000"/>
              </a:solidFill>
            </a:endParaRPr>
          </a:p>
        </p:txBody>
      </p:sp>
      <p:sp>
        <p:nvSpPr>
          <p:cNvPr id="583" name="Google Shape;583;p50"/>
          <p:cNvSpPr txBox="1"/>
          <p:nvPr/>
        </p:nvSpPr>
        <p:spPr>
          <a:xfrm>
            <a:off x="327575" y="8636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Нейросеть сама учится понимать, какие паттерны на изображении ей важно уметь находить.</a:t>
            </a:r>
            <a:endParaRPr/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87" name="Shape 5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8" name="Google Shape;588;p51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" name="Shape 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" name="Google Shape;71;p1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937000" y="1713725"/>
            <a:ext cx="6795549" cy="2718225"/>
          </a:xfrm>
          <a:prstGeom prst="rect">
            <a:avLst/>
          </a:prstGeom>
          <a:noFill/>
          <a:ln>
            <a:noFill/>
          </a:ln>
        </p:spPr>
      </p:pic>
      <p:sp>
        <p:nvSpPr>
          <p:cNvPr id="72" name="Google Shape;72;p16"/>
          <p:cNvSpPr txBox="1"/>
          <p:nvPr/>
        </p:nvSpPr>
        <p:spPr>
          <a:xfrm>
            <a:off x="211900" y="1289525"/>
            <a:ext cx="5311800" cy="424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База данных изображений, поделенных на 1000 классов. </a:t>
            </a:r>
            <a:endParaRPr/>
          </a:p>
        </p:txBody>
      </p:sp>
      <p:pic>
        <p:nvPicPr>
          <p:cNvPr id="73" name="Google Shape;73;p1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48625" y="308274"/>
            <a:ext cx="6654651" cy="882150"/>
          </a:xfrm>
          <a:prstGeom prst="rect">
            <a:avLst/>
          </a:prstGeom>
          <a:noFill/>
          <a:ln>
            <a:noFill/>
          </a:ln>
        </p:spPr>
      </p:pic>
      <p:sp>
        <p:nvSpPr>
          <p:cNvPr id="74" name="Google Shape;74;p16"/>
          <p:cNvSpPr txBox="1"/>
          <p:nvPr/>
        </p:nvSpPr>
        <p:spPr>
          <a:xfrm>
            <a:off x="7387900" y="4495650"/>
            <a:ext cx="16299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http://www.image-net.org</a:t>
            </a:r>
            <a:endParaRPr sz="1000"/>
          </a:p>
        </p:txBody>
      </p:sp>
      <p:sp>
        <p:nvSpPr>
          <p:cNvPr id="75" name="Google Shape;75;p16"/>
          <p:cNvSpPr txBox="1"/>
          <p:nvPr/>
        </p:nvSpPr>
        <p:spPr>
          <a:xfrm>
            <a:off x="7387900" y="4758600"/>
            <a:ext cx="1756200" cy="38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http://image-net.org/explore</a:t>
            </a:r>
            <a:endParaRPr sz="1000"/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92" name="Shape 5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" name="Google Shape;593;p52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</a:t>
            </a:r>
            <a:endParaRPr/>
          </a:p>
        </p:txBody>
      </p:sp>
      <p:pic>
        <p:nvPicPr>
          <p:cNvPr id="594" name="Google Shape;594;p5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261450" y="1624900"/>
            <a:ext cx="3613325" cy="2661475"/>
          </a:xfrm>
          <a:prstGeom prst="rect">
            <a:avLst/>
          </a:prstGeom>
          <a:noFill/>
          <a:ln>
            <a:noFill/>
          </a:ln>
        </p:spPr>
      </p:pic>
      <p:sp>
        <p:nvSpPr>
          <p:cNvPr id="595" name="Google Shape;595;p52"/>
          <p:cNvSpPr txBox="1"/>
          <p:nvPr/>
        </p:nvSpPr>
        <p:spPr>
          <a:xfrm>
            <a:off x="474850" y="1405200"/>
            <a:ext cx="31659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Техника уменьшения размерности (downsampling’а) карт активаций</a:t>
            </a:r>
            <a:endParaRPr/>
          </a:p>
        </p:txBody>
      </p:sp>
      <p:sp>
        <p:nvSpPr>
          <p:cNvPr id="596" name="Google Shape;596;p52"/>
          <p:cNvSpPr txBox="1"/>
          <p:nvPr/>
        </p:nvSpPr>
        <p:spPr>
          <a:xfrm>
            <a:off x="506400" y="2299275"/>
            <a:ext cx="3534300" cy="2408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Используется для: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уменьшения размерности очень больших изображений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chemeClr val="dk1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>
                <a:solidFill>
                  <a:schemeClr val="dk1"/>
                </a:solidFill>
              </a:rPr>
              <a:t>уменьшения чувствительности сверток к положению объектов на картинке </a:t>
            </a:r>
            <a:endParaRPr/>
          </a:p>
        </p:txBody>
      </p:sp>
      <p:sp>
        <p:nvSpPr>
          <p:cNvPr id="597" name="Google Shape;597;p52"/>
          <p:cNvSpPr txBox="1"/>
          <p:nvPr/>
        </p:nvSpPr>
        <p:spPr>
          <a:xfrm>
            <a:off x="4314050" y="1878375"/>
            <a:ext cx="1666500" cy="42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карта активации</a:t>
            </a:r>
            <a:endParaRPr/>
          </a:p>
        </p:txBody>
      </p:sp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01" name="Shape 6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02" name="Google Shape;602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21975" y="1402975"/>
            <a:ext cx="937900" cy="870900"/>
          </a:xfrm>
          <a:prstGeom prst="rect">
            <a:avLst/>
          </a:prstGeom>
          <a:noFill/>
          <a:ln>
            <a:noFill/>
          </a:ln>
        </p:spPr>
      </p:pic>
      <p:sp>
        <p:nvSpPr>
          <p:cNvPr id="603" name="Google Shape;603;p53"/>
          <p:cNvSpPr txBox="1"/>
          <p:nvPr/>
        </p:nvSpPr>
        <p:spPr>
          <a:xfrm>
            <a:off x="2271075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sp>
        <p:nvSpPr>
          <p:cNvPr id="604" name="Google Shape;604;p53"/>
          <p:cNvSpPr txBox="1"/>
          <p:nvPr/>
        </p:nvSpPr>
        <p:spPr>
          <a:xfrm>
            <a:off x="3811900" y="1575138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pic>
        <p:nvPicPr>
          <p:cNvPr id="605" name="Google Shape;605;p5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70725" y="1059400"/>
            <a:ext cx="1421550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6" name="Google Shape;606;p5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289575" y="1347468"/>
            <a:ext cx="1186475" cy="1153507"/>
          </a:xfrm>
          <a:prstGeom prst="rect">
            <a:avLst/>
          </a:prstGeom>
          <a:noFill/>
          <a:ln>
            <a:noFill/>
          </a:ln>
        </p:spPr>
      </p:pic>
      <p:pic>
        <p:nvPicPr>
          <p:cNvPr id="607" name="Google Shape;607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736449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8" name="Google Shape;608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922774" y="2760475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09" name="Google Shape;609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760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0" name="Google Shape;610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2946475"/>
            <a:ext cx="1106250" cy="186005"/>
          </a:xfrm>
          <a:prstGeom prst="rect">
            <a:avLst/>
          </a:prstGeom>
          <a:noFill/>
          <a:ln>
            <a:noFill/>
          </a:ln>
        </p:spPr>
      </p:pic>
      <p:pic>
        <p:nvPicPr>
          <p:cNvPr id="611" name="Google Shape;611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1056526" y="3132475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12" name="Google Shape;612;p53"/>
          <p:cNvSpPr txBox="1"/>
          <p:nvPr/>
        </p:nvSpPr>
        <p:spPr>
          <a:xfrm>
            <a:off x="2296525" y="3318463"/>
            <a:ext cx="450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+</a:t>
            </a:r>
            <a:endParaRPr sz="2000"/>
          </a:p>
        </p:txBody>
      </p:sp>
      <p:pic>
        <p:nvPicPr>
          <p:cNvPr id="613" name="Google Shape;613;p5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747425" y="3045813"/>
            <a:ext cx="937900" cy="8709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4" name="Google Shape;614;p53"/>
          <p:cNvPicPr preferRelativeResize="0"/>
          <p:nvPr/>
        </p:nvPicPr>
        <p:blipFill>
          <a:blip r:embed="rId8">
            <a:alphaModFix/>
          </a:blip>
          <a:stretch>
            <a:fillRect/>
          </a:stretch>
        </p:blipFill>
        <p:spPr>
          <a:xfrm>
            <a:off x="4789575" y="3679950"/>
            <a:ext cx="686475" cy="5221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5" name="Google Shape;615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493950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6" name="Google Shape;616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318475"/>
            <a:ext cx="1541200" cy="1860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17" name="Google Shape;617;p53"/>
          <p:cNvPicPr preferRelativeResize="0"/>
          <p:nvPr/>
        </p:nvPicPr>
        <p:blipFill rotWithShape="1">
          <a:blip r:embed="rId7">
            <a:alphaModFix/>
          </a:blip>
          <a:srcRect b="0" l="-49835" r="0" t="0"/>
          <a:stretch/>
        </p:blipFill>
        <p:spPr>
          <a:xfrm>
            <a:off x="3934850" y="3132475"/>
            <a:ext cx="1541200" cy="1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618" name="Google Shape;618;p53"/>
          <p:cNvSpPr txBox="1"/>
          <p:nvPr/>
        </p:nvSpPr>
        <p:spPr>
          <a:xfrm>
            <a:off x="3802126" y="3276225"/>
            <a:ext cx="495900" cy="410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=</a:t>
            </a:r>
            <a:endParaRPr sz="2000"/>
          </a:p>
        </p:txBody>
      </p:sp>
      <p:cxnSp>
        <p:nvCxnSpPr>
          <p:cNvPr id="619" name="Google Shape;619;p53"/>
          <p:cNvCxnSpPr/>
          <p:nvPr/>
        </p:nvCxnSpPr>
        <p:spPr>
          <a:xfrm rot="10800000">
            <a:off x="5552975" y="1647100"/>
            <a:ext cx="936000" cy="1020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20" name="Google Shape;620;p53"/>
          <p:cNvCxnSpPr/>
          <p:nvPr/>
        </p:nvCxnSpPr>
        <p:spPr>
          <a:xfrm flipH="1">
            <a:off x="5626475" y="2819800"/>
            <a:ext cx="1014900" cy="941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21" name="Google Shape;621;p53"/>
          <p:cNvSpPr txBox="1"/>
          <p:nvPr/>
        </p:nvSpPr>
        <p:spPr>
          <a:xfrm>
            <a:off x="6720375" y="2500975"/>
            <a:ext cx="1752900" cy="870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Разница в расположении</a:t>
            </a:r>
            <a:endParaRPr/>
          </a:p>
        </p:txBody>
      </p:sp>
      <p:pic>
        <p:nvPicPr>
          <p:cNvPr id="622" name="Google Shape;622;p53"/>
          <p:cNvPicPr preferRelativeResize="0"/>
          <p:nvPr/>
        </p:nvPicPr>
        <p:blipFill>
          <a:blip r:embed="rId9">
            <a:alphaModFix/>
          </a:blip>
          <a:stretch>
            <a:fillRect/>
          </a:stretch>
        </p:blipFill>
        <p:spPr>
          <a:xfrm>
            <a:off x="922775" y="2946475"/>
            <a:ext cx="1186475" cy="12431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3" name="Google Shape;623;p53"/>
          <p:cNvPicPr preferRelativeResize="0"/>
          <p:nvPr/>
        </p:nvPicPr>
        <p:blipFill>
          <a:blip r:embed="rId10">
            <a:alphaModFix/>
          </a:blip>
          <a:stretch>
            <a:fillRect/>
          </a:stretch>
        </p:blipFill>
        <p:spPr>
          <a:xfrm>
            <a:off x="4433763" y="3111900"/>
            <a:ext cx="1056975" cy="1077700"/>
          </a:xfrm>
          <a:prstGeom prst="rect">
            <a:avLst/>
          </a:prstGeom>
          <a:noFill/>
          <a:ln>
            <a:noFill/>
          </a:ln>
        </p:spPr>
      </p:pic>
      <p:pic>
        <p:nvPicPr>
          <p:cNvPr id="624" name="Google Shape;624;p53"/>
          <p:cNvPicPr preferRelativeResize="0"/>
          <p:nvPr/>
        </p:nvPicPr>
        <p:blipFill>
          <a:blip r:embed="rId6">
            <a:alphaModFix/>
          </a:blip>
          <a:stretch>
            <a:fillRect/>
          </a:stretch>
        </p:blipFill>
        <p:spPr>
          <a:xfrm>
            <a:off x="4262799" y="2760488"/>
            <a:ext cx="186326" cy="14415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25" name="Google Shape;625;p53"/>
          <p:cNvPicPr preferRelativeResize="0"/>
          <p:nvPr/>
        </p:nvPicPr>
        <p:blipFill>
          <a:blip r:embed="rId7">
            <a:alphaModFix/>
          </a:blip>
          <a:stretch>
            <a:fillRect/>
          </a:stretch>
        </p:blipFill>
        <p:spPr>
          <a:xfrm>
            <a:off x="4409138" y="2957000"/>
            <a:ext cx="1106250" cy="186005"/>
          </a:xfrm>
          <a:prstGeom prst="rect">
            <a:avLst/>
          </a:prstGeom>
          <a:noFill/>
          <a:ln>
            <a:noFill/>
          </a:ln>
        </p:spPr>
      </p:pic>
      <p:sp>
        <p:nvSpPr>
          <p:cNvPr id="626" name="Google Shape;626;p53"/>
          <p:cNvSpPr/>
          <p:nvPr/>
        </p:nvSpPr>
        <p:spPr>
          <a:xfrm>
            <a:off x="4124725" y="2667425"/>
            <a:ext cx="450900" cy="2790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30" name="Shape 6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31" name="Google Shape;631;p54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3325" y="1368493"/>
            <a:ext cx="1186475" cy="1153507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32" name="Google Shape;632;p54"/>
          <p:cNvCxnSpPr>
            <a:stCxn id="631" idx="3"/>
          </p:cNvCxnSpPr>
          <p:nvPr/>
        </p:nvCxnSpPr>
        <p:spPr>
          <a:xfrm flipH="1" rot="10800000">
            <a:off x="3319800" y="1941647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33" name="Google Shape;633;p54"/>
          <p:cNvSpPr/>
          <p:nvPr/>
        </p:nvSpPr>
        <p:spPr>
          <a:xfrm>
            <a:off x="5460575" y="15788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34" name="Google Shape;634;p54"/>
          <p:cNvCxnSpPr/>
          <p:nvPr/>
        </p:nvCxnSpPr>
        <p:spPr>
          <a:xfrm>
            <a:off x="5460575" y="18049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5" name="Google Shape;635;p54"/>
          <p:cNvCxnSpPr/>
          <p:nvPr/>
        </p:nvCxnSpPr>
        <p:spPr>
          <a:xfrm>
            <a:off x="5460575" y="19993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6" name="Google Shape;636;p54"/>
          <p:cNvCxnSpPr/>
          <p:nvPr/>
        </p:nvCxnSpPr>
        <p:spPr>
          <a:xfrm>
            <a:off x="5455325" y="21977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7" name="Google Shape;637;p54"/>
          <p:cNvCxnSpPr/>
          <p:nvPr/>
        </p:nvCxnSpPr>
        <p:spPr>
          <a:xfrm>
            <a:off x="5460575" y="23778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8" name="Google Shape;638;p54"/>
          <p:cNvCxnSpPr/>
          <p:nvPr/>
        </p:nvCxnSpPr>
        <p:spPr>
          <a:xfrm>
            <a:off x="5649900" y="15735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39" name="Google Shape;639;p54"/>
          <p:cNvCxnSpPr/>
          <p:nvPr/>
        </p:nvCxnSpPr>
        <p:spPr>
          <a:xfrm>
            <a:off x="585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0" name="Google Shape;640;p54"/>
          <p:cNvCxnSpPr/>
          <p:nvPr/>
        </p:nvCxnSpPr>
        <p:spPr>
          <a:xfrm>
            <a:off x="6059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41" name="Google Shape;641;p54"/>
          <p:cNvCxnSpPr/>
          <p:nvPr/>
        </p:nvCxnSpPr>
        <p:spPr>
          <a:xfrm>
            <a:off x="6264900" y="15736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42" name="Google Shape;642;p54"/>
          <p:cNvSpPr/>
          <p:nvPr/>
        </p:nvSpPr>
        <p:spPr>
          <a:xfrm>
            <a:off x="6275400" y="15945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3" name="Google Shape;643;p54"/>
          <p:cNvSpPr/>
          <p:nvPr/>
        </p:nvSpPr>
        <p:spPr>
          <a:xfrm>
            <a:off x="5489250" y="23778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4" name="Google Shape;644;p54"/>
          <p:cNvSpPr/>
          <p:nvPr/>
        </p:nvSpPr>
        <p:spPr>
          <a:xfrm>
            <a:off x="5450050" y="157350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45" name="Google Shape;645;p54"/>
          <p:cNvSpPr/>
          <p:nvPr/>
        </p:nvSpPr>
        <p:spPr>
          <a:xfrm>
            <a:off x="6059900" y="22046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646" name="Google Shape;646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161507" y="2692425"/>
            <a:ext cx="1130118" cy="1153500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647" name="Google Shape;647;p54"/>
          <p:cNvCxnSpPr/>
          <p:nvPr/>
        </p:nvCxnSpPr>
        <p:spPr>
          <a:xfrm flipH="1" rot="10800000">
            <a:off x="3377525" y="3267372"/>
            <a:ext cx="1730400" cy="36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48" name="Google Shape;648;p54"/>
          <p:cNvSpPr/>
          <p:nvPr/>
        </p:nvSpPr>
        <p:spPr>
          <a:xfrm>
            <a:off x="5434175" y="2840375"/>
            <a:ext cx="814800" cy="7989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49" name="Google Shape;649;p54"/>
          <p:cNvCxnSpPr/>
          <p:nvPr/>
        </p:nvCxnSpPr>
        <p:spPr>
          <a:xfrm>
            <a:off x="5434175" y="30664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0" name="Google Shape;650;p54"/>
          <p:cNvCxnSpPr/>
          <p:nvPr/>
        </p:nvCxnSpPr>
        <p:spPr>
          <a:xfrm>
            <a:off x="5434175" y="326087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1" name="Google Shape;651;p54"/>
          <p:cNvCxnSpPr/>
          <p:nvPr/>
        </p:nvCxnSpPr>
        <p:spPr>
          <a:xfrm>
            <a:off x="5428925" y="3459200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2" name="Google Shape;652;p54"/>
          <p:cNvCxnSpPr/>
          <p:nvPr/>
        </p:nvCxnSpPr>
        <p:spPr>
          <a:xfrm>
            <a:off x="5434175" y="3639325"/>
            <a:ext cx="10833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3" name="Google Shape;653;p54"/>
          <p:cNvCxnSpPr/>
          <p:nvPr/>
        </p:nvCxnSpPr>
        <p:spPr>
          <a:xfrm>
            <a:off x="5623500" y="2835000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4" name="Google Shape;654;p54"/>
          <p:cNvCxnSpPr/>
          <p:nvPr/>
        </p:nvCxnSpPr>
        <p:spPr>
          <a:xfrm>
            <a:off x="582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5" name="Google Shape;655;p54"/>
          <p:cNvCxnSpPr/>
          <p:nvPr/>
        </p:nvCxnSpPr>
        <p:spPr>
          <a:xfrm>
            <a:off x="6033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56" name="Google Shape;656;p54"/>
          <p:cNvCxnSpPr/>
          <p:nvPr/>
        </p:nvCxnSpPr>
        <p:spPr>
          <a:xfrm>
            <a:off x="6238500" y="2835125"/>
            <a:ext cx="10500" cy="9993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57" name="Google Shape;657;p54"/>
          <p:cNvSpPr/>
          <p:nvPr/>
        </p:nvSpPr>
        <p:spPr>
          <a:xfrm>
            <a:off x="6249000" y="2856025"/>
            <a:ext cx="331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8" name="Google Shape;658;p54"/>
          <p:cNvSpPr/>
          <p:nvPr/>
        </p:nvSpPr>
        <p:spPr>
          <a:xfrm>
            <a:off x="5462850" y="3639375"/>
            <a:ext cx="814800" cy="862500"/>
          </a:xfrm>
          <a:prstGeom prst="rect">
            <a:avLst/>
          </a:prstGeom>
          <a:solidFill>
            <a:srgbClr val="FFFFFF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59" name="Google Shape;659;p54"/>
          <p:cNvSpPr/>
          <p:nvPr/>
        </p:nvSpPr>
        <p:spPr>
          <a:xfrm>
            <a:off x="5631400" y="2831250"/>
            <a:ext cx="404700" cy="231300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0" name="Google Shape;660;p54"/>
          <p:cNvSpPr/>
          <p:nvPr/>
        </p:nvSpPr>
        <p:spPr>
          <a:xfrm>
            <a:off x="6033500" y="3466100"/>
            <a:ext cx="215400" cy="173100"/>
          </a:xfrm>
          <a:prstGeom prst="rect">
            <a:avLst/>
          </a:prstGeom>
          <a:solidFill>
            <a:srgbClr val="000000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1" name="Google Shape;661;p54"/>
          <p:cNvSpPr txBox="1"/>
          <p:nvPr/>
        </p:nvSpPr>
        <p:spPr>
          <a:xfrm>
            <a:off x="411725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Результат применения 2x2 MaxPooling’а к картам активаций:</a:t>
            </a:r>
            <a:endParaRPr/>
          </a:p>
        </p:txBody>
      </p:sp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65" name="Shape 66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66" name="Google Shape;666;p5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Pooling layer</a:t>
            </a:r>
            <a:endParaRPr/>
          </a:p>
        </p:txBody>
      </p:sp>
      <p:pic>
        <p:nvPicPr>
          <p:cNvPr id="667" name="Google Shape;667;p5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154625" y="1083250"/>
            <a:ext cx="3613325" cy="266147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8" name="Google Shape;668;p55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68175" y="2158788"/>
            <a:ext cx="1146225" cy="1017925"/>
          </a:xfrm>
          <a:prstGeom prst="rect">
            <a:avLst/>
          </a:prstGeom>
          <a:noFill/>
          <a:ln>
            <a:noFill/>
          </a:ln>
        </p:spPr>
      </p:pic>
      <p:pic>
        <p:nvPicPr>
          <p:cNvPr id="669" name="Google Shape;669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760150" y="2135571"/>
            <a:ext cx="1146225" cy="1064354"/>
          </a:xfrm>
          <a:prstGeom prst="rect">
            <a:avLst/>
          </a:prstGeom>
          <a:noFill/>
          <a:ln>
            <a:noFill/>
          </a:ln>
        </p:spPr>
      </p:pic>
      <p:sp>
        <p:nvSpPr>
          <p:cNvPr id="670" name="Google Shape;670;p55"/>
          <p:cNvSpPr txBox="1"/>
          <p:nvPr/>
        </p:nvSpPr>
        <p:spPr>
          <a:xfrm>
            <a:off x="106700" y="1296288"/>
            <a:ext cx="66162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     Image                    Kernel                   Feature Map                         Pooling</a:t>
            </a:r>
            <a:endParaRPr/>
          </a:p>
        </p:txBody>
      </p:sp>
      <p:cxnSp>
        <p:nvCxnSpPr>
          <p:cNvPr id="671" name="Google Shape;671;p55"/>
          <p:cNvCxnSpPr>
            <a:stCxn id="668" idx="3"/>
            <a:endCxn id="669" idx="1"/>
          </p:cNvCxnSpPr>
          <p:nvPr/>
        </p:nvCxnSpPr>
        <p:spPr>
          <a:xfrm>
            <a:off x="1414400" y="26677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72" name="Google Shape;672;p55"/>
          <p:cNvSpPr/>
          <p:nvPr/>
        </p:nvSpPr>
        <p:spPr>
          <a:xfrm>
            <a:off x="3336300" y="1919438"/>
            <a:ext cx="1377900" cy="1367400"/>
          </a:xfrm>
          <a:prstGeom prst="rect">
            <a:avLst/>
          </a:prstGeom>
          <a:solidFill>
            <a:schemeClr val="lt2"/>
          </a:solidFill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73" name="Google Shape;673;p55"/>
          <p:cNvCxnSpPr/>
          <p:nvPr/>
        </p:nvCxnSpPr>
        <p:spPr>
          <a:xfrm rot="10800000">
            <a:off x="3346800" y="22519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4" name="Google Shape;674;p55"/>
          <p:cNvCxnSpPr/>
          <p:nvPr/>
        </p:nvCxnSpPr>
        <p:spPr>
          <a:xfrm rot="10800000">
            <a:off x="3346800" y="2603138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5" name="Google Shape;675;p55"/>
          <p:cNvCxnSpPr/>
          <p:nvPr/>
        </p:nvCxnSpPr>
        <p:spPr>
          <a:xfrm rot="10800000">
            <a:off x="3341550" y="2956463"/>
            <a:ext cx="13674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6" name="Google Shape;676;p55"/>
          <p:cNvCxnSpPr/>
          <p:nvPr/>
        </p:nvCxnSpPr>
        <p:spPr>
          <a:xfrm>
            <a:off x="43671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7" name="Google Shape;677;p55"/>
          <p:cNvCxnSpPr/>
          <p:nvPr/>
        </p:nvCxnSpPr>
        <p:spPr>
          <a:xfrm>
            <a:off x="4020000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678" name="Google Shape;678;p55"/>
          <p:cNvCxnSpPr/>
          <p:nvPr/>
        </p:nvCxnSpPr>
        <p:spPr>
          <a:xfrm>
            <a:off x="3676475" y="1919463"/>
            <a:ext cx="10500" cy="136740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9" name="Google Shape;679;p55"/>
          <p:cNvSpPr txBox="1"/>
          <p:nvPr/>
        </p:nvSpPr>
        <p:spPr>
          <a:xfrm>
            <a:off x="3294200" y="1898563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12   20   30    0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0" name="Google Shape;680;p55"/>
          <p:cNvSpPr txBox="1"/>
          <p:nvPr/>
        </p:nvSpPr>
        <p:spPr>
          <a:xfrm>
            <a:off x="3294200" y="2240875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8  </a:t>
            </a:r>
            <a:r>
              <a:rPr lang="ru"/>
              <a:t>  12    2     0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1" name="Google Shape;681;p55"/>
          <p:cNvSpPr txBox="1"/>
          <p:nvPr/>
        </p:nvSpPr>
        <p:spPr>
          <a:xfrm>
            <a:off x="3320550" y="2587088"/>
            <a:ext cx="14199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34</a:t>
            </a:r>
            <a:r>
              <a:rPr lang="ru"/>
              <a:t>   70   37    4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82" name="Google Shape;682;p55"/>
          <p:cNvSpPr txBox="1"/>
          <p:nvPr/>
        </p:nvSpPr>
        <p:spPr>
          <a:xfrm>
            <a:off x="3237301" y="2954313"/>
            <a:ext cx="1503000" cy="346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r>
              <a:rPr lang="ru"/>
              <a:t>112 100  25  12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683" name="Google Shape;683;p55"/>
          <p:cNvCxnSpPr/>
          <p:nvPr/>
        </p:nvCxnSpPr>
        <p:spPr>
          <a:xfrm>
            <a:off x="2906375" y="2603175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684" name="Google Shape;684;p55"/>
          <p:cNvCxnSpPr/>
          <p:nvPr/>
        </p:nvCxnSpPr>
        <p:spPr>
          <a:xfrm>
            <a:off x="4808725" y="2599550"/>
            <a:ext cx="345900" cy="0"/>
          </a:xfrm>
          <a:prstGeom prst="straightConnector1">
            <a:avLst/>
          </a:prstGeom>
          <a:noFill/>
          <a:ln cap="flat" cmpd="sng" w="9525">
            <a:solidFill>
              <a:schemeClr val="dk2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685" name="Google Shape;685;p55"/>
          <p:cNvSpPr txBox="1"/>
          <p:nvPr/>
        </p:nvSpPr>
        <p:spPr>
          <a:xfrm>
            <a:off x="2299525" y="4102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>
                <a:solidFill>
                  <a:srgbClr val="38761D"/>
                </a:solidFill>
              </a:rPr>
              <a:t>Image </a:t>
            </a:r>
            <a:r>
              <a:rPr lang="ru"/>
              <a:t>-&gt; conv </a:t>
            </a:r>
            <a:r>
              <a:rPr lang="ru">
                <a:solidFill>
                  <a:schemeClr val="dk1"/>
                </a:solidFill>
              </a:rPr>
              <a:t>-&gt; act -&gt; pool -&gt; conv ...</a:t>
            </a:r>
            <a:endParaRPr/>
          </a:p>
        </p:txBody>
      </p:sp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89" name="Shape 6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0" name="Google Shape;690;p5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691" name="Google Shape;691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692" name="Google Shape;692;p56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3" name="Google Shape;693;p56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694" name="Google Shape;694;p56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95" name="Google Shape;695;p56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696" name="Google Shape;696;p56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0" name="Shape 7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1" name="Google Shape;701;p57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Задачи компьютерного зрения (CV)</a:t>
            </a:r>
            <a:endParaRPr/>
          </a:p>
        </p:txBody>
      </p:sp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05" name="Shape 7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06" name="Google Shape;706;p5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795375" y="1257649"/>
            <a:ext cx="7553250" cy="3068500"/>
          </a:xfrm>
          <a:prstGeom prst="rect">
            <a:avLst/>
          </a:prstGeom>
          <a:noFill/>
          <a:ln>
            <a:noFill/>
          </a:ln>
        </p:spPr>
      </p:pic>
      <p:sp>
        <p:nvSpPr>
          <p:cNvPr id="707" name="Google Shape;707;p58"/>
          <p:cNvSpPr txBox="1"/>
          <p:nvPr/>
        </p:nvSpPr>
        <p:spPr>
          <a:xfrm>
            <a:off x="390700" y="4270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Классификация, детекция, сегментация</a:t>
            </a:r>
            <a:endParaRPr sz="2000"/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1" name="Shape 7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2" name="Google Shape;712;p5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50" y="1410325"/>
            <a:ext cx="8096250" cy="3143250"/>
          </a:xfrm>
          <a:prstGeom prst="rect">
            <a:avLst/>
          </a:prstGeom>
          <a:noFill/>
          <a:ln>
            <a:noFill/>
          </a:ln>
        </p:spPr>
      </p:pic>
      <p:sp>
        <p:nvSpPr>
          <p:cNvPr id="713" name="Google Shape;713;p59"/>
          <p:cNvSpPr txBox="1"/>
          <p:nvPr/>
        </p:nvSpPr>
        <p:spPr>
          <a:xfrm>
            <a:off x="411725" y="5321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Сегментация </a:t>
            </a:r>
            <a:r>
              <a:rPr lang="ru">
                <a:solidFill>
                  <a:srgbClr val="000000"/>
                </a:solidFill>
                <a:latin typeface="Helvetica Neue"/>
                <a:ea typeface="Helvetica Neue"/>
                <a:cs typeface="Helvetica Neue"/>
                <a:sym typeface="Helvetica Neue"/>
              </a:rPr>
              <a:t>—</a:t>
            </a:r>
            <a:r>
              <a:rPr lang="ru"/>
              <a:t> важная задача для медицины</a:t>
            </a:r>
            <a:endParaRPr/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17" name="Shape 7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8" name="Google Shape;718;p6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239625" y="1426225"/>
            <a:ext cx="6646800" cy="3314874"/>
          </a:xfrm>
          <a:prstGeom prst="rect">
            <a:avLst/>
          </a:prstGeom>
          <a:noFill/>
          <a:ln>
            <a:noFill/>
          </a:ln>
        </p:spPr>
      </p:pic>
      <p:sp>
        <p:nvSpPr>
          <p:cNvPr id="719" name="Google Shape;719;p60"/>
          <p:cNvSpPr txBox="1"/>
          <p:nvPr/>
        </p:nvSpPr>
        <p:spPr>
          <a:xfrm>
            <a:off x="527425" y="30077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...и все эти задачи очень важны для беспилотных автомобилей.</a:t>
            </a:r>
            <a:endParaRPr/>
          </a:p>
        </p:txBody>
      </p:sp>
      <p:sp>
        <p:nvSpPr>
          <p:cNvPr id="720" name="Google Shape;720;p60"/>
          <p:cNvSpPr txBox="1"/>
          <p:nvPr/>
        </p:nvSpPr>
        <p:spPr>
          <a:xfrm>
            <a:off x="169800" y="1426225"/>
            <a:ext cx="2009100" cy="2471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детекция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классификация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сегментация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поиск по </a:t>
            </a:r>
            <a:endParaRPr/>
          </a:p>
          <a:p>
            <a:pPr indent="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изображениям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оценка положения</a:t>
            </a:r>
            <a:endParaRPr/>
          </a:p>
        </p:txBody>
      </p:sp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24" name="Shape 7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25" name="Google Shape;725;p6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023900" y="1088550"/>
            <a:ext cx="5715000" cy="3810000"/>
          </a:xfrm>
          <a:prstGeom prst="rect">
            <a:avLst/>
          </a:prstGeom>
          <a:noFill/>
          <a:ln>
            <a:noFill/>
          </a:ln>
        </p:spPr>
      </p:pic>
      <p:sp>
        <p:nvSpPr>
          <p:cNvPr id="726" name="Google Shape;726;p61"/>
          <p:cNvSpPr txBox="1"/>
          <p:nvPr/>
        </p:nvSpPr>
        <p:spPr>
          <a:xfrm>
            <a:off x="285500" y="25870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Optical Character Recognition</a:t>
            </a:r>
            <a:endParaRPr sz="2000"/>
          </a:p>
        </p:txBody>
      </p:sp>
      <p:sp>
        <p:nvSpPr>
          <p:cNvPr id="727" name="Google Shape;727;p61"/>
          <p:cNvSpPr txBox="1"/>
          <p:nvPr/>
        </p:nvSpPr>
        <p:spPr>
          <a:xfrm>
            <a:off x="285500" y="1079125"/>
            <a:ext cx="2629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автоматический перевод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улучшение качества фотографий документов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скан чеков/визиток/etc</a:t>
            </a:r>
            <a:endParaRPr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0" name="Google Shape;80;p17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81" name="Google Shape;81;p1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82" name="Google Shape;82;p17"/>
          <p:cNvSpPr/>
          <p:nvPr/>
        </p:nvSpPr>
        <p:spPr>
          <a:xfrm>
            <a:off x="3030825" y="2205975"/>
            <a:ext cx="3828600" cy="2387700"/>
          </a:xfrm>
          <a:prstGeom prst="rect">
            <a:avLst/>
          </a:prstGeom>
          <a:solidFill>
            <a:srgbClr val="FFFFFF"/>
          </a:solidFill>
          <a:ln cap="flat" cmpd="sng" w="2857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3" name="Google Shape;83;p17"/>
          <p:cNvSpPr txBox="1"/>
          <p:nvPr/>
        </p:nvSpPr>
        <p:spPr>
          <a:xfrm>
            <a:off x="3903850" y="1448650"/>
            <a:ext cx="4110900" cy="18513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До 2012 года в обработке картинок использовались НЕ нейронные подходы.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 </a:t>
            </a:r>
            <a:endParaRPr/>
          </a:p>
          <a:p>
            <a:pPr indent="0" lvl="0" marL="0" rtl="0" algn="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Подходы, основанные на нейросетях, существовали, но считались неспособными превзойти классические алгоритмы.</a:t>
            </a:r>
            <a:endParaRPr/>
          </a:p>
        </p:txBody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1" name="Shape 73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32" name="Google Shape;732;p62"/>
          <p:cNvSpPr txBox="1"/>
          <p:nvPr/>
        </p:nvSpPr>
        <p:spPr>
          <a:xfrm>
            <a:off x="264475" y="227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Video Understanding</a:t>
            </a:r>
            <a:endParaRPr sz="2000"/>
          </a:p>
        </p:txBody>
      </p:sp>
      <p:pic>
        <p:nvPicPr>
          <p:cNvPr id="733" name="Google Shape;733;p6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643750" y="1223100"/>
            <a:ext cx="4019550" cy="3486150"/>
          </a:xfrm>
          <a:prstGeom prst="rect">
            <a:avLst/>
          </a:prstGeom>
          <a:noFill/>
          <a:ln>
            <a:noFill/>
          </a:ln>
        </p:spPr>
      </p:pic>
      <p:sp>
        <p:nvSpPr>
          <p:cNvPr id="734" name="Google Shape;734;p62"/>
          <p:cNvSpPr txBox="1"/>
          <p:nvPr/>
        </p:nvSpPr>
        <p:spPr>
          <a:xfrm>
            <a:off x="411725" y="1005500"/>
            <a:ext cx="6058500" cy="24402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image/video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subtitles to video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action description</a:t>
            </a:r>
            <a:endParaRPr/>
          </a:p>
          <a:p>
            <a:pPr indent="-317500" lvl="0" marL="457200" rtl="0" algn="l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SzPts val="1400"/>
              <a:buChar char="●"/>
            </a:pPr>
            <a:r>
              <a:rPr lang="ru"/>
              <a:t>pose estimation</a:t>
            </a:r>
            <a:endParaRPr/>
          </a:p>
        </p:txBody>
      </p:sp>
      <p:pic>
        <p:nvPicPr>
          <p:cNvPr id="735" name="Google Shape;735;p62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748300" y="2689397"/>
            <a:ext cx="2434075" cy="20765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39" name="Shape 7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40" name="Google Shape;740;p6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69697" y="1413425"/>
            <a:ext cx="5720674" cy="1714926"/>
          </a:xfrm>
          <a:prstGeom prst="rect">
            <a:avLst/>
          </a:prstGeom>
          <a:noFill/>
          <a:ln>
            <a:noFill/>
          </a:ln>
        </p:spPr>
      </p:pic>
      <p:sp>
        <p:nvSpPr>
          <p:cNvPr id="741" name="Google Shape;741;p63"/>
          <p:cNvSpPr txBox="1"/>
          <p:nvPr/>
        </p:nvSpPr>
        <p:spPr>
          <a:xfrm>
            <a:off x="296000" y="9845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Style transfer</a:t>
            </a:r>
            <a:endParaRPr/>
          </a:p>
        </p:txBody>
      </p:sp>
      <p:sp>
        <p:nvSpPr>
          <p:cNvPr id="742" name="Google Shape;742;p63"/>
          <p:cNvSpPr txBox="1"/>
          <p:nvPr/>
        </p:nvSpPr>
        <p:spPr>
          <a:xfrm>
            <a:off x="338100" y="216625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2000"/>
              <a:t>GANs (о них на последнем занятии)</a:t>
            </a:r>
            <a:endParaRPr sz="2000"/>
          </a:p>
        </p:txBody>
      </p:sp>
      <p:pic>
        <p:nvPicPr>
          <p:cNvPr id="743" name="Google Shape;743;p6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0795" y="3202800"/>
            <a:ext cx="3697854" cy="17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744" name="Google Shape;744;p63"/>
          <p:cNvSpPr txBox="1"/>
          <p:nvPr/>
        </p:nvSpPr>
        <p:spPr>
          <a:xfrm>
            <a:off x="2326100" y="3950675"/>
            <a:ext cx="2608500" cy="5049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 generation/completion</a:t>
            </a:r>
            <a:endParaRPr/>
          </a:p>
        </p:txBody>
      </p:sp>
      <p:sp>
        <p:nvSpPr>
          <p:cNvPr id="745" name="Google Shape;745;p63"/>
          <p:cNvSpPr txBox="1"/>
          <p:nvPr/>
        </p:nvSpPr>
        <p:spPr>
          <a:xfrm>
            <a:off x="622100" y="3940150"/>
            <a:ext cx="60585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49" name="Shape 7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0" name="Google Shape;750;p64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1" name="Google Shape;751;p64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55" name="Shape 7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Full paper - https://arxiv.org/pdf/1808.07371.pdf&#10;&#10;Website - https://carolineec.github.io/everybody_dance_now/" id="756" name="Google Shape;756;p65" title="Everybody Dance Now">
            <a:hlinkClick r:id="rId3"/>
          </p:cNvPr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966225" y="617425"/>
            <a:ext cx="5211550" cy="3908650"/>
          </a:xfrm>
          <a:prstGeom prst="rect">
            <a:avLst/>
          </a:prstGeom>
          <a:noFill/>
          <a:ln>
            <a:noFill/>
          </a:ln>
        </p:spPr>
      </p:pic>
      <p:sp>
        <p:nvSpPr>
          <p:cNvPr id="757" name="Google Shape;757;p65"/>
          <p:cNvSpPr txBox="1"/>
          <p:nvPr/>
        </p:nvSpPr>
        <p:spPr>
          <a:xfrm>
            <a:off x="4692725" y="4644850"/>
            <a:ext cx="4300200" cy="452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https://www.youtube.com/watch?v=PCBTZh41Ris</a:t>
            </a:r>
            <a:endParaRPr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89" name="Google Shape;89;p1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8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8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92" name="Google Shape;92;p18"/>
          <p:cNvCxnSpPr>
            <a:stCxn id="91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93" name="Google Shape;93;p18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для выделенного пикселя: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OY: 68-56 = 8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по OX: 89-78 = 11</a:t>
            </a:r>
            <a:endParaRPr/>
          </a:p>
        </p:txBody>
      </p:sp>
      <p:cxnSp>
        <p:nvCxnSpPr>
          <p:cNvPr id="94" name="Google Shape;94;p18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95" name="Google Shape;95;p18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9" name="Shape 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0" name="Google Shape;100;p1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HOG (Histogram of Oriented Gradients)</a:t>
            </a:r>
            <a:endParaRPr/>
          </a:p>
        </p:txBody>
      </p:sp>
      <p:pic>
        <p:nvPicPr>
          <p:cNvPr id="101" name="Google Shape;101;p1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077300" y="1264650"/>
            <a:ext cx="1638840" cy="1191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102" name="Google Shape;102;p1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14750" y="1553825"/>
            <a:ext cx="1724475" cy="2997775"/>
          </a:xfrm>
          <a:prstGeom prst="rect">
            <a:avLst/>
          </a:prstGeom>
          <a:noFill/>
          <a:ln>
            <a:noFill/>
          </a:ln>
        </p:spPr>
      </p:pic>
      <p:sp>
        <p:nvSpPr>
          <p:cNvPr id="103" name="Google Shape;103;p19"/>
          <p:cNvSpPr/>
          <p:nvPr/>
        </p:nvSpPr>
        <p:spPr>
          <a:xfrm>
            <a:off x="1863275" y="1606425"/>
            <a:ext cx="378600" cy="410100"/>
          </a:xfrm>
          <a:prstGeom prst="rect">
            <a:avLst/>
          </a:prstGeom>
          <a:noFill/>
          <a:ln cap="flat" cmpd="sng" w="28575">
            <a:solidFill>
              <a:srgbClr val="0000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cxnSp>
        <p:nvCxnSpPr>
          <p:cNvPr id="104" name="Google Shape;104;p19"/>
          <p:cNvCxnSpPr>
            <a:stCxn id="103" idx="3"/>
          </p:cNvCxnSpPr>
          <p:nvPr/>
        </p:nvCxnSpPr>
        <p:spPr>
          <a:xfrm flipH="1" rot="10800000">
            <a:off x="2241875" y="1785375"/>
            <a:ext cx="1735500" cy="2610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  <p:sp>
        <p:nvSpPr>
          <p:cNvPr id="105" name="Google Shape;105;p19"/>
          <p:cNvSpPr txBox="1"/>
          <p:nvPr/>
        </p:nvSpPr>
        <p:spPr>
          <a:xfrm>
            <a:off x="3977375" y="2763475"/>
            <a:ext cx="4428300" cy="20721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Градиенты будут отличаться для пикселей, находящихся на границе изображения и внутри объектов.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Далее на полученных фичах обучим классификатор изображений.</a:t>
            </a:r>
            <a:endParaRPr/>
          </a:p>
        </p:txBody>
      </p:sp>
      <p:cxnSp>
        <p:nvCxnSpPr>
          <p:cNvPr id="106" name="Google Shape;106;p19"/>
          <p:cNvCxnSpPr/>
          <p:nvPr/>
        </p:nvCxnSpPr>
        <p:spPr>
          <a:xfrm>
            <a:off x="4976725" y="1613138"/>
            <a:ext cx="0" cy="494400"/>
          </a:xfrm>
          <a:prstGeom prst="straightConnector1">
            <a:avLst/>
          </a:prstGeom>
          <a:noFill/>
          <a:ln cap="flat" cmpd="sng" w="19050">
            <a:solidFill>
              <a:srgbClr val="1155CC"/>
            </a:solidFill>
            <a:prstDash val="solid"/>
            <a:round/>
            <a:headEnd len="med" w="med" type="none"/>
            <a:tailEnd len="med" w="med" type="triangle"/>
          </a:ln>
        </p:spPr>
      </p:cxnSp>
      <p:cxnSp>
        <p:nvCxnSpPr>
          <p:cNvPr id="107" name="Google Shape;107;p19"/>
          <p:cNvCxnSpPr/>
          <p:nvPr/>
        </p:nvCxnSpPr>
        <p:spPr>
          <a:xfrm rot="10800000">
            <a:off x="4556050" y="1943025"/>
            <a:ext cx="725700" cy="0"/>
          </a:xfrm>
          <a:prstGeom prst="straightConnector1">
            <a:avLst/>
          </a:prstGeom>
          <a:noFill/>
          <a:ln cap="flat" cmpd="sng" w="19050">
            <a:solidFill>
              <a:srgbClr val="0000FF"/>
            </a:solidFill>
            <a:prstDash val="solid"/>
            <a:round/>
            <a:headEnd len="med" w="med" type="none"/>
            <a:tailEnd len="med" w="med" type="triangle"/>
          </a:ln>
        </p:spPr>
      </p:cxn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Google Shape;112;p20"/>
          <p:cNvSpPr txBox="1"/>
          <p:nvPr>
            <p:ph type="title"/>
          </p:nvPr>
        </p:nvSpPr>
        <p:spPr>
          <a:xfrm>
            <a:off x="311700" y="2767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ImageNet Timeline</a:t>
            </a:r>
            <a:endParaRPr/>
          </a:p>
        </p:txBody>
      </p:sp>
      <p:pic>
        <p:nvPicPr>
          <p:cNvPr id="113" name="Google Shape;113;p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410974" y="1017725"/>
            <a:ext cx="5569251" cy="3924675"/>
          </a:xfrm>
          <a:prstGeom prst="rect">
            <a:avLst/>
          </a:prstGeom>
          <a:noFill/>
          <a:ln>
            <a:noFill/>
          </a:ln>
        </p:spPr>
      </p:pic>
      <p:sp>
        <p:nvSpPr>
          <p:cNvPr id="114" name="Google Shape;114;p20"/>
          <p:cNvSpPr/>
          <p:nvPr/>
        </p:nvSpPr>
        <p:spPr>
          <a:xfrm>
            <a:off x="3977475" y="2668800"/>
            <a:ext cx="3050400" cy="515400"/>
          </a:xfrm>
          <a:prstGeom prst="rect">
            <a:avLst/>
          </a:prstGeom>
          <a:solidFill>
            <a:srgbClr val="FFFFFF"/>
          </a:solidFill>
          <a:ln cap="flat" cmpd="sng" w="9525">
            <a:solidFill>
              <a:srgbClr val="FFFFFF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p20"/>
          <p:cNvSpPr txBox="1"/>
          <p:nvPr/>
        </p:nvSpPr>
        <p:spPr>
          <a:xfrm>
            <a:off x="4093175" y="1223325"/>
            <a:ext cx="3713100" cy="706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Первая успешная архитектура сверточной нейронной сети -- AlexNet</a:t>
            </a:r>
            <a:endParaRPr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2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AlexNet</a:t>
            </a:r>
            <a:endParaRPr/>
          </a:p>
        </p:txBody>
      </p:sp>
      <p:pic>
        <p:nvPicPr>
          <p:cNvPr id="121" name="Google Shape;121;p2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032300" y="2145299"/>
            <a:ext cx="6478249" cy="2176375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1"/>
          <p:cNvSpPr/>
          <p:nvPr/>
        </p:nvSpPr>
        <p:spPr>
          <a:xfrm rot="-5400000">
            <a:off x="3814400" y="-516975"/>
            <a:ext cx="168300" cy="41970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3" name="Google Shape;123;p21"/>
          <p:cNvSpPr txBox="1"/>
          <p:nvPr/>
        </p:nvSpPr>
        <p:spPr>
          <a:xfrm>
            <a:off x="2852000" y="1142250"/>
            <a:ext cx="20931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Conv + pool + ReLu</a:t>
            </a:r>
            <a:endParaRPr/>
          </a:p>
        </p:txBody>
      </p:sp>
      <p:sp>
        <p:nvSpPr>
          <p:cNvPr id="124" name="Google Shape;124;p21"/>
          <p:cNvSpPr/>
          <p:nvPr/>
        </p:nvSpPr>
        <p:spPr>
          <a:xfrm rot="-5400000">
            <a:off x="6714800" y="779613"/>
            <a:ext cx="168300" cy="1603800"/>
          </a:xfrm>
          <a:prstGeom prst="rightBrace">
            <a:avLst>
              <a:gd fmla="val 50000" name="adj1"/>
              <a:gd fmla="val 50000" name="adj2"/>
            </a:avLst>
          </a:prstGeom>
          <a:noFill/>
          <a:ln cap="flat" cmpd="sng" w="9525">
            <a:solidFill>
              <a:schemeClr val="dk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5" name="Google Shape;125;p21"/>
          <p:cNvSpPr txBox="1"/>
          <p:nvPr/>
        </p:nvSpPr>
        <p:spPr>
          <a:xfrm>
            <a:off x="3264300" y="4801300"/>
            <a:ext cx="5879700" cy="262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 sz="1000"/>
              <a:t>https://papers.nips.cc/paper/4824-imagenet-classification-with-deep-convolutional-neural-networks.pdf</a:t>
            </a:r>
            <a:endParaRPr sz="1000"/>
          </a:p>
        </p:txBody>
      </p:sp>
      <p:sp>
        <p:nvSpPr>
          <p:cNvPr id="126" name="Google Shape;126;p21"/>
          <p:cNvSpPr txBox="1"/>
          <p:nvPr/>
        </p:nvSpPr>
        <p:spPr>
          <a:xfrm>
            <a:off x="6167900" y="1142250"/>
            <a:ext cx="2343000" cy="403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ru"/>
              <a:t>Linear + ReLu </a:t>
            </a:r>
            <a:endParaRPr/>
          </a:p>
        </p:txBody>
      </p:sp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FFAB40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